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39"/>
  </p:notesMasterIdLst>
  <p:sldIdLst>
    <p:sldId id="257" r:id="rId4"/>
    <p:sldId id="947" r:id="rId5"/>
    <p:sldId id="948" r:id="rId6"/>
    <p:sldId id="949" r:id="rId7"/>
    <p:sldId id="950" r:id="rId8"/>
    <p:sldId id="851" r:id="rId9"/>
    <p:sldId id="951" r:id="rId10"/>
    <p:sldId id="952" r:id="rId11"/>
    <p:sldId id="971" r:id="rId12"/>
    <p:sldId id="972" r:id="rId13"/>
    <p:sldId id="973" r:id="rId14"/>
    <p:sldId id="977" r:id="rId15"/>
    <p:sldId id="853" r:id="rId16"/>
    <p:sldId id="855" r:id="rId17"/>
    <p:sldId id="355" r:id="rId18"/>
    <p:sldId id="953" r:id="rId19"/>
    <p:sldId id="954" r:id="rId20"/>
    <p:sldId id="955" r:id="rId21"/>
    <p:sldId id="974" r:id="rId22"/>
    <p:sldId id="975" r:id="rId23"/>
    <p:sldId id="976" r:id="rId24"/>
    <p:sldId id="956" r:id="rId25"/>
    <p:sldId id="978" r:id="rId26"/>
    <p:sldId id="358" r:id="rId27"/>
    <p:sldId id="546" r:id="rId28"/>
    <p:sldId id="864" r:id="rId29"/>
    <p:sldId id="431" r:id="rId30"/>
    <p:sldId id="432" r:id="rId31"/>
    <p:sldId id="865" r:id="rId32"/>
    <p:sldId id="435" r:id="rId33"/>
    <p:sldId id="437" r:id="rId34"/>
    <p:sldId id="439" r:id="rId35"/>
    <p:sldId id="441" r:id="rId36"/>
    <p:sldId id="443" r:id="rId37"/>
    <p:sldId id="444" r:id="rId38"/>
    <p:sldId id="446" r:id="rId39"/>
    <p:sldId id="448" r:id="rId40"/>
    <p:sldId id="450" r:id="rId41"/>
    <p:sldId id="452" r:id="rId42"/>
    <p:sldId id="468" r:id="rId43"/>
    <p:sldId id="470" r:id="rId44"/>
    <p:sldId id="472" r:id="rId45"/>
    <p:sldId id="476" r:id="rId46"/>
    <p:sldId id="745" r:id="rId47"/>
    <p:sldId id="957" r:id="rId48"/>
    <p:sldId id="958" r:id="rId49"/>
    <p:sldId id="959" r:id="rId50"/>
    <p:sldId id="960" r:id="rId51"/>
    <p:sldId id="612" r:id="rId52"/>
    <p:sldId id="613" r:id="rId53"/>
    <p:sldId id="615" r:id="rId54"/>
    <p:sldId id="617" r:id="rId55"/>
    <p:sldId id="619" r:id="rId56"/>
    <p:sldId id="869" r:id="rId57"/>
    <p:sldId id="870" r:id="rId58"/>
    <p:sldId id="871" r:id="rId59"/>
    <p:sldId id="872" r:id="rId60"/>
    <p:sldId id="873" r:id="rId61"/>
    <p:sldId id="874" r:id="rId62"/>
    <p:sldId id="875" r:id="rId63"/>
    <p:sldId id="876" r:id="rId64"/>
    <p:sldId id="622" r:id="rId65"/>
    <p:sldId id="621" r:id="rId66"/>
    <p:sldId id="624" r:id="rId67"/>
    <p:sldId id="626" r:id="rId68"/>
    <p:sldId id="628" r:id="rId69"/>
    <p:sldId id="630" r:id="rId70"/>
    <p:sldId id="632" r:id="rId71"/>
    <p:sldId id="634" r:id="rId72"/>
    <p:sldId id="636" r:id="rId73"/>
    <p:sldId id="638" r:id="rId74"/>
    <p:sldId id="640" r:id="rId75"/>
    <p:sldId id="642" r:id="rId76"/>
    <p:sldId id="643" r:id="rId77"/>
    <p:sldId id="645" r:id="rId78"/>
    <p:sldId id="647" r:id="rId79"/>
    <p:sldId id="649" r:id="rId80"/>
    <p:sldId id="651" r:id="rId81"/>
    <p:sldId id="653" r:id="rId82"/>
    <p:sldId id="987" r:id="rId83"/>
    <p:sldId id="980" r:id="rId84"/>
    <p:sldId id="981" r:id="rId85"/>
    <p:sldId id="982" r:id="rId86"/>
    <p:sldId id="983" r:id="rId87"/>
    <p:sldId id="986" r:id="rId88"/>
    <p:sldId id="985" r:id="rId89"/>
    <p:sldId id="697" r:id="rId90"/>
    <p:sldId id="698" r:id="rId91"/>
    <p:sldId id="700" r:id="rId92"/>
    <p:sldId id="702" r:id="rId93"/>
    <p:sldId id="704" r:id="rId94"/>
    <p:sldId id="706" r:id="rId95"/>
    <p:sldId id="708" r:id="rId96"/>
    <p:sldId id="710" r:id="rId97"/>
    <p:sldId id="712" r:id="rId98"/>
    <p:sldId id="714" r:id="rId99"/>
    <p:sldId id="715" r:id="rId100"/>
    <p:sldId id="716" r:id="rId101"/>
    <p:sldId id="718" r:id="rId102"/>
    <p:sldId id="720" r:id="rId103"/>
    <p:sldId id="722" r:id="rId104"/>
    <p:sldId id="724" r:id="rId105"/>
    <p:sldId id="730" r:id="rId106"/>
    <p:sldId id="884" r:id="rId107"/>
    <p:sldId id="885" r:id="rId108"/>
    <p:sldId id="742" r:id="rId109"/>
    <p:sldId id="886" r:id="rId110"/>
    <p:sldId id="888" r:id="rId111"/>
    <p:sldId id="887" r:id="rId112"/>
    <p:sldId id="790" r:id="rId113"/>
    <p:sldId id="791" r:id="rId114"/>
    <p:sldId id="792" r:id="rId115"/>
    <p:sldId id="793" r:id="rId116"/>
    <p:sldId id="794" r:id="rId117"/>
    <p:sldId id="795" r:id="rId118"/>
    <p:sldId id="988" r:id="rId119"/>
    <p:sldId id="989" r:id="rId120"/>
    <p:sldId id="990" r:id="rId121"/>
    <p:sldId id="991" r:id="rId122"/>
    <p:sldId id="992" r:id="rId123"/>
    <p:sldId id="994" r:id="rId124"/>
    <p:sldId id="995" r:id="rId125"/>
    <p:sldId id="996" r:id="rId126"/>
    <p:sldId id="997" r:id="rId127"/>
    <p:sldId id="998" r:id="rId128"/>
    <p:sldId id="999" r:id="rId129"/>
    <p:sldId id="1000" r:id="rId130"/>
    <p:sldId id="1001" r:id="rId131"/>
    <p:sldId id="1002" r:id="rId132"/>
    <p:sldId id="1003" r:id="rId133"/>
    <p:sldId id="1004" r:id="rId134"/>
    <p:sldId id="820" r:id="rId135"/>
    <p:sldId id="825" r:id="rId136"/>
    <p:sldId id="824" r:id="rId137"/>
    <p:sldId id="821"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966"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6264E-03AE-48C2-967D-C49A0D9DC2BD}" type="datetimeFigureOut">
              <a:rPr lang="en-GB" smtClean="0"/>
              <a:t>16/08/2021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C2E95-EB6B-465F-9D0F-2BFC5422C778}" type="slidenum">
              <a:rPr lang="en-GB" smtClean="0"/>
              <a:t>‹#›</a:t>
            </a:fld>
            <a:endParaRPr lang="en-GB"/>
          </a:p>
        </p:txBody>
      </p:sp>
    </p:spTree>
    <p:extLst>
      <p:ext uri="{BB962C8B-B14F-4D97-AF65-F5344CB8AC3E}">
        <p14:creationId xmlns:p14="http://schemas.microsoft.com/office/powerpoint/2010/main" val="375774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8A8A1-E2B8-4BD1-8409-EFE61EA494FD}" type="slidenum">
              <a:rPr lang="en-US" smtClean="0"/>
              <a:pPr/>
              <a:t>50</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28863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83DAB9-A020-4E84-BDB7-73A48E86DF27}" type="slidenum">
              <a:rPr lang="en-US" altLang="en-US" smtClean="0"/>
              <a:pPr fontAlgn="base">
                <a:spcBef>
                  <a:spcPct val="0"/>
                </a:spcBef>
                <a:spcAft>
                  <a:spcPct val="0"/>
                </a:spcAft>
                <a:defRPr/>
              </a:pPr>
              <a:t>107</a:t>
            </a:fld>
            <a:endParaRPr lang="en-US" altLang="en-US"/>
          </a:p>
        </p:txBody>
      </p:sp>
    </p:spTree>
    <p:extLst>
      <p:ext uri="{BB962C8B-B14F-4D97-AF65-F5344CB8AC3E}">
        <p14:creationId xmlns:p14="http://schemas.microsoft.com/office/powerpoint/2010/main" val="324215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624B0-E83C-8C47-AD94-3BD9981FF8AB}" type="slidenum">
              <a:rPr lang="en-US" smtClean="0"/>
              <a:pPr/>
              <a:t>111</a:t>
            </a:fld>
            <a:endParaRPr lang="en-US"/>
          </a:p>
        </p:txBody>
      </p:sp>
    </p:spTree>
    <p:extLst>
      <p:ext uri="{BB962C8B-B14F-4D97-AF65-F5344CB8AC3E}">
        <p14:creationId xmlns:p14="http://schemas.microsoft.com/office/powerpoint/2010/main" val="399397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they?</a:t>
            </a:r>
            <a:endParaRPr lang="en-US" dirty="0"/>
          </a:p>
        </p:txBody>
      </p:sp>
      <p:sp>
        <p:nvSpPr>
          <p:cNvPr id="4" name="Slide Number Placeholder 3"/>
          <p:cNvSpPr>
            <a:spLocks noGrp="1"/>
          </p:cNvSpPr>
          <p:nvPr>
            <p:ph type="sldNum" sz="quarter" idx="10"/>
          </p:nvPr>
        </p:nvSpPr>
        <p:spPr/>
        <p:txBody>
          <a:bodyPr/>
          <a:lstStyle/>
          <a:p>
            <a:fld id="{104624B0-E83C-8C47-AD94-3BD9981FF8AB}" type="slidenum">
              <a:rPr lang="en-US" smtClean="0"/>
              <a:pPr/>
              <a:t>114</a:t>
            </a:fld>
            <a:endParaRPr lang="en-US"/>
          </a:p>
        </p:txBody>
      </p:sp>
    </p:spTree>
    <p:extLst>
      <p:ext uri="{BB962C8B-B14F-4D97-AF65-F5344CB8AC3E}">
        <p14:creationId xmlns:p14="http://schemas.microsoft.com/office/powerpoint/2010/main" val="27824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36E2A4-4615-456F-B9E4-C9501ED32C3E}"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62552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36E2A4-4615-456F-B9E4-C9501ED32C3E}"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81172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36E2A4-4615-456F-B9E4-C9501ED32C3E}"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107370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00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81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05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8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4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15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81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81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53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553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19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46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10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36E2A4-4615-456F-B9E4-C9501ED32C3E}"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1900007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777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622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21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621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15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5A6FF7D0-0568-AA49-9DD5-D13F286FDC07}"/>
              </a:ext>
            </a:extLst>
          </p:cNvPr>
          <p:cNvSpPr>
            <a:spLocks noGrp="1"/>
          </p:cNvSpPr>
          <p:nvPr>
            <p:ph type="dt" sz="half" idx="10"/>
          </p:nvPr>
        </p:nvSpPr>
        <p:spPr/>
        <p:txBody>
          <a:bodyPr/>
          <a:lstStyle>
            <a:lvl1pPr>
              <a:defRPr/>
            </a:lvl1pPr>
          </a:lstStyle>
          <a:p>
            <a:pPr>
              <a:defRPr/>
            </a:pPr>
            <a:fld id="{AAB1FB10-4171-7E4D-A2D8-C2A8A420A4C1}" type="datetimeFigureOut">
              <a:rPr lang="en-US"/>
              <a:pPr>
                <a:defRPr/>
              </a:pPr>
              <a:t>8/16/2021</a:t>
            </a:fld>
            <a:endParaRPr lang="en-US"/>
          </a:p>
        </p:txBody>
      </p:sp>
      <p:sp>
        <p:nvSpPr>
          <p:cNvPr id="5" name="Footer Placeholder 4">
            <a:extLst>
              <a:ext uri="{FF2B5EF4-FFF2-40B4-BE49-F238E27FC236}">
                <a16:creationId xmlns="" xmlns:a16="http://schemas.microsoft.com/office/drawing/2014/main" id="{4D9FBC35-B289-1F46-B064-6E3D8E5090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4F08AB47-7075-BB46-B095-B29358C7F6CE}"/>
              </a:ext>
            </a:extLst>
          </p:cNvPr>
          <p:cNvSpPr>
            <a:spLocks noGrp="1"/>
          </p:cNvSpPr>
          <p:nvPr>
            <p:ph type="sldNum" sz="quarter" idx="12"/>
          </p:nvPr>
        </p:nvSpPr>
        <p:spPr/>
        <p:txBody>
          <a:bodyPr/>
          <a:lstStyle>
            <a:lvl1pPr>
              <a:defRPr/>
            </a:lvl1pPr>
          </a:lstStyle>
          <a:p>
            <a:pPr>
              <a:defRPr/>
            </a:pPr>
            <a:fld id="{B27DC7FA-0F54-EC4E-B17C-E1CA706C39FA}" type="slidenum">
              <a:rPr lang="en-US" altLang="en-US"/>
              <a:pPr>
                <a:defRPr/>
              </a:pPr>
              <a:t>‹#›</a:t>
            </a:fld>
            <a:endParaRPr lang="en-US" altLang="en-US"/>
          </a:p>
        </p:txBody>
      </p:sp>
    </p:spTree>
    <p:extLst>
      <p:ext uri="{BB962C8B-B14F-4D97-AF65-F5344CB8AC3E}">
        <p14:creationId xmlns:p14="http://schemas.microsoft.com/office/powerpoint/2010/main" val="3496877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ndalus" panose="02020603050405020304" pitchFamily="18" charset="-78"/>
                <a:cs typeface="Andalus" panose="02020603050405020304" pitchFamily="18" charset="-78"/>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D4ADCDB-B8C3-F846-A897-E7B949CC4170}"/>
              </a:ext>
            </a:extLst>
          </p:cNvPr>
          <p:cNvSpPr>
            <a:spLocks noGrp="1"/>
          </p:cNvSpPr>
          <p:nvPr>
            <p:ph type="dt" sz="half" idx="10"/>
          </p:nvPr>
        </p:nvSpPr>
        <p:spPr/>
        <p:txBody>
          <a:bodyPr/>
          <a:lstStyle>
            <a:lvl1pPr>
              <a:defRPr/>
            </a:lvl1pPr>
          </a:lstStyle>
          <a:p>
            <a:pPr>
              <a:defRPr/>
            </a:pPr>
            <a:fld id="{8F635FA4-0642-4E4E-8F33-B87C4B01B5A4}" type="datetimeFigureOut">
              <a:rPr lang="en-US"/>
              <a:pPr>
                <a:defRPr/>
              </a:pPr>
              <a:t>8/16/2021</a:t>
            </a:fld>
            <a:endParaRPr lang="en-US"/>
          </a:p>
        </p:txBody>
      </p:sp>
      <p:sp>
        <p:nvSpPr>
          <p:cNvPr id="5" name="Footer Placeholder 4">
            <a:extLst>
              <a:ext uri="{FF2B5EF4-FFF2-40B4-BE49-F238E27FC236}">
                <a16:creationId xmlns="" xmlns:a16="http://schemas.microsoft.com/office/drawing/2014/main" id="{42E68546-F2CB-ED41-950B-FDC23ACF87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470CCCF-BE31-E541-A23C-BC9166147278}"/>
              </a:ext>
            </a:extLst>
          </p:cNvPr>
          <p:cNvSpPr>
            <a:spLocks noGrp="1"/>
          </p:cNvSpPr>
          <p:nvPr>
            <p:ph type="sldNum" sz="quarter" idx="12"/>
          </p:nvPr>
        </p:nvSpPr>
        <p:spPr/>
        <p:txBody>
          <a:bodyPr/>
          <a:lstStyle>
            <a:lvl1pPr>
              <a:defRPr/>
            </a:lvl1pPr>
          </a:lstStyle>
          <a:p>
            <a:pPr>
              <a:defRPr/>
            </a:pPr>
            <a:fld id="{1A630044-5E3F-6244-A6D7-68265EC2F1E6}" type="slidenum">
              <a:rPr lang="en-US" altLang="en-US"/>
              <a:pPr>
                <a:defRPr/>
              </a:pPr>
              <a:t>‹#›</a:t>
            </a:fld>
            <a:endParaRPr lang="en-US" altLang="en-US"/>
          </a:p>
        </p:txBody>
      </p:sp>
    </p:spTree>
    <p:extLst>
      <p:ext uri="{BB962C8B-B14F-4D97-AF65-F5344CB8AC3E}">
        <p14:creationId xmlns:p14="http://schemas.microsoft.com/office/powerpoint/2010/main" val="787333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933CD0-64DF-794A-8553-B0A3EA2739C6}"/>
              </a:ext>
            </a:extLst>
          </p:cNvPr>
          <p:cNvSpPr>
            <a:spLocks noGrp="1"/>
          </p:cNvSpPr>
          <p:nvPr>
            <p:ph type="dt" sz="half" idx="10"/>
          </p:nvPr>
        </p:nvSpPr>
        <p:spPr/>
        <p:txBody>
          <a:bodyPr/>
          <a:lstStyle>
            <a:lvl1pPr>
              <a:defRPr/>
            </a:lvl1pPr>
          </a:lstStyle>
          <a:p>
            <a:pPr>
              <a:defRPr/>
            </a:pPr>
            <a:fld id="{8E885EA8-5092-E94E-8AC8-8FFE31F87CB9}" type="datetimeFigureOut">
              <a:rPr lang="en-US"/>
              <a:pPr>
                <a:defRPr/>
              </a:pPr>
              <a:t>8/16/2021</a:t>
            </a:fld>
            <a:endParaRPr lang="en-US"/>
          </a:p>
        </p:txBody>
      </p:sp>
      <p:sp>
        <p:nvSpPr>
          <p:cNvPr id="5" name="Footer Placeholder 4">
            <a:extLst>
              <a:ext uri="{FF2B5EF4-FFF2-40B4-BE49-F238E27FC236}">
                <a16:creationId xmlns="" xmlns:a16="http://schemas.microsoft.com/office/drawing/2014/main" id="{52E4FAF3-C8E0-C847-AA6E-570F1142AC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E89D3E7-3BC9-4447-8E5A-C9B24CF1ED99}"/>
              </a:ext>
            </a:extLst>
          </p:cNvPr>
          <p:cNvSpPr>
            <a:spLocks noGrp="1"/>
          </p:cNvSpPr>
          <p:nvPr>
            <p:ph type="sldNum" sz="quarter" idx="12"/>
          </p:nvPr>
        </p:nvSpPr>
        <p:spPr/>
        <p:txBody>
          <a:bodyPr/>
          <a:lstStyle>
            <a:lvl1pPr>
              <a:defRPr/>
            </a:lvl1pPr>
          </a:lstStyle>
          <a:p>
            <a:pPr>
              <a:defRPr/>
            </a:pPr>
            <a:fld id="{A3A6B078-6CE2-5845-99E1-AF48D4B20373}" type="slidenum">
              <a:rPr lang="en-US" altLang="en-US"/>
              <a:pPr>
                <a:defRPr/>
              </a:pPr>
              <a:t>‹#›</a:t>
            </a:fld>
            <a:endParaRPr lang="en-US" altLang="en-US"/>
          </a:p>
        </p:txBody>
      </p:sp>
    </p:spTree>
    <p:extLst>
      <p:ext uri="{BB962C8B-B14F-4D97-AF65-F5344CB8AC3E}">
        <p14:creationId xmlns:p14="http://schemas.microsoft.com/office/powerpoint/2010/main" val="3631007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0D086170-B323-0541-9B05-6F83BA28BEA9}"/>
              </a:ext>
            </a:extLst>
          </p:cNvPr>
          <p:cNvSpPr>
            <a:spLocks noGrp="1"/>
          </p:cNvSpPr>
          <p:nvPr>
            <p:ph type="dt" sz="half" idx="10"/>
          </p:nvPr>
        </p:nvSpPr>
        <p:spPr/>
        <p:txBody>
          <a:bodyPr/>
          <a:lstStyle>
            <a:lvl1pPr>
              <a:defRPr/>
            </a:lvl1pPr>
          </a:lstStyle>
          <a:p>
            <a:pPr>
              <a:defRPr/>
            </a:pPr>
            <a:fld id="{A1495A23-6517-5F4E-8242-4069555A9E9E}" type="datetimeFigureOut">
              <a:rPr lang="en-US"/>
              <a:pPr>
                <a:defRPr/>
              </a:pPr>
              <a:t>8/16/2021</a:t>
            </a:fld>
            <a:endParaRPr lang="en-US"/>
          </a:p>
        </p:txBody>
      </p:sp>
      <p:sp>
        <p:nvSpPr>
          <p:cNvPr id="6" name="Footer Placeholder 4">
            <a:extLst>
              <a:ext uri="{FF2B5EF4-FFF2-40B4-BE49-F238E27FC236}">
                <a16:creationId xmlns="" xmlns:a16="http://schemas.microsoft.com/office/drawing/2014/main" id="{E9D5064D-DD76-F945-8537-84DF5C096F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8840148F-DA59-3444-A24E-033B4E639EB3}"/>
              </a:ext>
            </a:extLst>
          </p:cNvPr>
          <p:cNvSpPr>
            <a:spLocks noGrp="1"/>
          </p:cNvSpPr>
          <p:nvPr>
            <p:ph type="sldNum" sz="quarter" idx="12"/>
          </p:nvPr>
        </p:nvSpPr>
        <p:spPr/>
        <p:txBody>
          <a:bodyPr/>
          <a:lstStyle>
            <a:lvl1pPr>
              <a:defRPr/>
            </a:lvl1pPr>
          </a:lstStyle>
          <a:p>
            <a:pPr>
              <a:defRPr/>
            </a:pPr>
            <a:fld id="{80BFED7B-145F-BF46-A745-80F6BC024A5C}" type="slidenum">
              <a:rPr lang="en-US" altLang="en-US"/>
              <a:pPr>
                <a:defRPr/>
              </a:pPr>
              <a:t>‹#›</a:t>
            </a:fld>
            <a:endParaRPr lang="en-US" altLang="en-US"/>
          </a:p>
        </p:txBody>
      </p:sp>
    </p:spTree>
    <p:extLst>
      <p:ext uri="{BB962C8B-B14F-4D97-AF65-F5344CB8AC3E}">
        <p14:creationId xmlns:p14="http://schemas.microsoft.com/office/powerpoint/2010/main" val="1987561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C5FF430A-56F5-EE47-8BF5-5552D683C8BC}"/>
              </a:ext>
            </a:extLst>
          </p:cNvPr>
          <p:cNvSpPr>
            <a:spLocks noGrp="1"/>
          </p:cNvSpPr>
          <p:nvPr>
            <p:ph type="dt" sz="half" idx="10"/>
          </p:nvPr>
        </p:nvSpPr>
        <p:spPr/>
        <p:txBody>
          <a:bodyPr/>
          <a:lstStyle>
            <a:lvl1pPr>
              <a:defRPr/>
            </a:lvl1pPr>
          </a:lstStyle>
          <a:p>
            <a:pPr>
              <a:defRPr/>
            </a:pPr>
            <a:fld id="{8A2E505C-DED3-8A42-B2A0-9282D67D44FA}" type="datetimeFigureOut">
              <a:rPr lang="en-US"/>
              <a:pPr>
                <a:defRPr/>
              </a:pPr>
              <a:t>8/16/2021</a:t>
            </a:fld>
            <a:endParaRPr lang="en-US"/>
          </a:p>
        </p:txBody>
      </p:sp>
      <p:sp>
        <p:nvSpPr>
          <p:cNvPr id="8" name="Footer Placeholder 4">
            <a:extLst>
              <a:ext uri="{FF2B5EF4-FFF2-40B4-BE49-F238E27FC236}">
                <a16:creationId xmlns="" xmlns:a16="http://schemas.microsoft.com/office/drawing/2014/main" id="{EF8B7777-FD7F-944E-B2E1-66F0D813FBC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B6256FEB-7689-A847-902A-B5AC127B191B}"/>
              </a:ext>
            </a:extLst>
          </p:cNvPr>
          <p:cNvSpPr>
            <a:spLocks noGrp="1"/>
          </p:cNvSpPr>
          <p:nvPr>
            <p:ph type="sldNum" sz="quarter" idx="12"/>
          </p:nvPr>
        </p:nvSpPr>
        <p:spPr/>
        <p:txBody>
          <a:bodyPr/>
          <a:lstStyle>
            <a:lvl1pPr>
              <a:defRPr/>
            </a:lvl1pPr>
          </a:lstStyle>
          <a:p>
            <a:pPr>
              <a:defRPr/>
            </a:pPr>
            <a:fld id="{08691A25-CA9F-904A-B4F2-13D5C099BA3B}" type="slidenum">
              <a:rPr lang="en-US" altLang="en-US"/>
              <a:pPr>
                <a:defRPr/>
              </a:pPr>
              <a:t>‹#›</a:t>
            </a:fld>
            <a:endParaRPr lang="en-US" altLang="en-US"/>
          </a:p>
        </p:txBody>
      </p:sp>
    </p:spTree>
    <p:extLst>
      <p:ext uri="{BB962C8B-B14F-4D97-AF65-F5344CB8AC3E}">
        <p14:creationId xmlns:p14="http://schemas.microsoft.com/office/powerpoint/2010/main" val="2486638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BCE15D93-4DEB-EB4D-A927-D45912D91498}"/>
              </a:ext>
            </a:extLst>
          </p:cNvPr>
          <p:cNvSpPr>
            <a:spLocks noGrp="1"/>
          </p:cNvSpPr>
          <p:nvPr>
            <p:ph type="dt" sz="half" idx="10"/>
          </p:nvPr>
        </p:nvSpPr>
        <p:spPr/>
        <p:txBody>
          <a:bodyPr/>
          <a:lstStyle>
            <a:lvl1pPr>
              <a:defRPr/>
            </a:lvl1pPr>
          </a:lstStyle>
          <a:p>
            <a:pPr>
              <a:defRPr/>
            </a:pPr>
            <a:fld id="{4FCFDC06-FEBE-B946-A691-B2749BCC9AEF}" type="datetimeFigureOut">
              <a:rPr lang="en-US"/>
              <a:pPr>
                <a:defRPr/>
              </a:pPr>
              <a:t>8/16/2021</a:t>
            </a:fld>
            <a:endParaRPr lang="en-US"/>
          </a:p>
        </p:txBody>
      </p:sp>
      <p:sp>
        <p:nvSpPr>
          <p:cNvPr id="4" name="Footer Placeholder 4">
            <a:extLst>
              <a:ext uri="{FF2B5EF4-FFF2-40B4-BE49-F238E27FC236}">
                <a16:creationId xmlns="" xmlns:a16="http://schemas.microsoft.com/office/drawing/2014/main" id="{BA4DF111-1C75-2B44-859F-8AB8AD292F3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576C586B-1A76-F74D-B46A-EA7DCDC8BBA3}"/>
              </a:ext>
            </a:extLst>
          </p:cNvPr>
          <p:cNvSpPr>
            <a:spLocks noGrp="1"/>
          </p:cNvSpPr>
          <p:nvPr>
            <p:ph type="sldNum" sz="quarter" idx="12"/>
          </p:nvPr>
        </p:nvSpPr>
        <p:spPr/>
        <p:txBody>
          <a:bodyPr/>
          <a:lstStyle>
            <a:lvl1pPr>
              <a:defRPr/>
            </a:lvl1pPr>
          </a:lstStyle>
          <a:p>
            <a:pPr>
              <a:defRPr/>
            </a:pPr>
            <a:fld id="{68642383-0039-4447-986F-A3299C2A5ED3}" type="slidenum">
              <a:rPr lang="en-US" altLang="en-US"/>
              <a:pPr>
                <a:defRPr/>
              </a:pPr>
              <a:t>‹#›</a:t>
            </a:fld>
            <a:endParaRPr lang="en-US" altLang="en-US"/>
          </a:p>
        </p:txBody>
      </p:sp>
    </p:spTree>
    <p:extLst>
      <p:ext uri="{BB962C8B-B14F-4D97-AF65-F5344CB8AC3E}">
        <p14:creationId xmlns:p14="http://schemas.microsoft.com/office/powerpoint/2010/main" val="1698367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BC92E631-63A7-FE4F-B927-0AC06B5764FC}"/>
              </a:ext>
            </a:extLst>
          </p:cNvPr>
          <p:cNvSpPr>
            <a:spLocks noGrp="1"/>
          </p:cNvSpPr>
          <p:nvPr>
            <p:ph type="dt" sz="half" idx="10"/>
          </p:nvPr>
        </p:nvSpPr>
        <p:spPr/>
        <p:txBody>
          <a:bodyPr/>
          <a:lstStyle>
            <a:lvl1pPr>
              <a:defRPr/>
            </a:lvl1pPr>
          </a:lstStyle>
          <a:p>
            <a:pPr>
              <a:defRPr/>
            </a:pPr>
            <a:fld id="{1DA57F3B-5CC7-3647-859C-3A4DF1326628}" type="datetimeFigureOut">
              <a:rPr lang="en-US"/>
              <a:pPr>
                <a:defRPr/>
              </a:pPr>
              <a:t>8/16/2021</a:t>
            </a:fld>
            <a:endParaRPr lang="en-US"/>
          </a:p>
        </p:txBody>
      </p:sp>
      <p:sp>
        <p:nvSpPr>
          <p:cNvPr id="3" name="Footer Placeholder 4">
            <a:extLst>
              <a:ext uri="{FF2B5EF4-FFF2-40B4-BE49-F238E27FC236}">
                <a16:creationId xmlns="" xmlns:a16="http://schemas.microsoft.com/office/drawing/2014/main" id="{91F4458F-E5F1-3146-A80A-E69918F2A2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EA641F3-18FF-8442-A00C-2CA42BC846E1}"/>
              </a:ext>
            </a:extLst>
          </p:cNvPr>
          <p:cNvSpPr>
            <a:spLocks noGrp="1"/>
          </p:cNvSpPr>
          <p:nvPr>
            <p:ph type="sldNum" sz="quarter" idx="12"/>
          </p:nvPr>
        </p:nvSpPr>
        <p:spPr/>
        <p:txBody>
          <a:bodyPr/>
          <a:lstStyle>
            <a:lvl1pPr>
              <a:defRPr/>
            </a:lvl1pPr>
          </a:lstStyle>
          <a:p>
            <a:pPr>
              <a:defRPr/>
            </a:pPr>
            <a:fld id="{79397E59-FBD7-024D-99F8-12620B5EB8D2}" type="slidenum">
              <a:rPr lang="en-US" altLang="en-US"/>
              <a:pPr>
                <a:defRPr/>
              </a:pPr>
              <a:t>‹#›</a:t>
            </a:fld>
            <a:endParaRPr lang="en-US" altLang="en-US"/>
          </a:p>
        </p:txBody>
      </p:sp>
    </p:spTree>
    <p:extLst>
      <p:ext uri="{BB962C8B-B14F-4D97-AF65-F5344CB8AC3E}">
        <p14:creationId xmlns:p14="http://schemas.microsoft.com/office/powerpoint/2010/main" val="403565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E2A4-4615-456F-B9E4-C9501ED32C3E}" type="datetimeFigureOut">
              <a:rPr lang="en-GB" smtClean="0"/>
              <a:t>16/08/2021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2903793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 xmlns:a16="http://schemas.microsoft.com/office/drawing/2014/main" id="{B93BCD25-D2E0-854A-906F-6012CA61C9A2}"/>
              </a:ext>
            </a:extLst>
          </p:cNvPr>
          <p:cNvSpPr>
            <a:spLocks noGrp="1"/>
          </p:cNvSpPr>
          <p:nvPr>
            <p:ph type="dt" sz="half" idx="10"/>
          </p:nvPr>
        </p:nvSpPr>
        <p:spPr/>
        <p:txBody>
          <a:bodyPr/>
          <a:lstStyle>
            <a:lvl1pPr>
              <a:defRPr/>
            </a:lvl1pPr>
          </a:lstStyle>
          <a:p>
            <a:pPr>
              <a:defRPr/>
            </a:pPr>
            <a:fld id="{DB4AE8E5-C856-9E42-8210-0680E9FD262B}" type="datetimeFigureOut">
              <a:rPr lang="en-US"/>
              <a:pPr>
                <a:defRPr/>
              </a:pPr>
              <a:t>8/16/2021</a:t>
            </a:fld>
            <a:endParaRPr lang="en-US"/>
          </a:p>
        </p:txBody>
      </p:sp>
      <p:sp>
        <p:nvSpPr>
          <p:cNvPr id="6" name="Footer Placeholder 4">
            <a:extLst>
              <a:ext uri="{FF2B5EF4-FFF2-40B4-BE49-F238E27FC236}">
                <a16:creationId xmlns="" xmlns:a16="http://schemas.microsoft.com/office/drawing/2014/main" id="{D923DB52-5FAC-E54B-ABFC-DEE5479B0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E90F8522-74D3-D14F-A786-C8E0D15DF530}"/>
              </a:ext>
            </a:extLst>
          </p:cNvPr>
          <p:cNvSpPr>
            <a:spLocks noGrp="1"/>
          </p:cNvSpPr>
          <p:nvPr>
            <p:ph type="sldNum" sz="quarter" idx="12"/>
          </p:nvPr>
        </p:nvSpPr>
        <p:spPr/>
        <p:txBody>
          <a:bodyPr/>
          <a:lstStyle>
            <a:lvl1pPr>
              <a:defRPr/>
            </a:lvl1pPr>
          </a:lstStyle>
          <a:p>
            <a:pPr>
              <a:defRPr/>
            </a:pPr>
            <a:fld id="{E2066B26-9FFD-F843-A914-D68121F4E97F}" type="slidenum">
              <a:rPr lang="en-US" altLang="en-US"/>
              <a:pPr>
                <a:defRPr/>
              </a:pPr>
              <a:t>‹#›</a:t>
            </a:fld>
            <a:endParaRPr lang="en-US" altLang="en-US"/>
          </a:p>
        </p:txBody>
      </p:sp>
    </p:spTree>
    <p:extLst>
      <p:ext uri="{BB962C8B-B14F-4D97-AF65-F5344CB8AC3E}">
        <p14:creationId xmlns:p14="http://schemas.microsoft.com/office/powerpoint/2010/main" val="2122491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 xmlns:a16="http://schemas.microsoft.com/office/drawing/2014/main" id="{08A593B6-300D-524E-B252-F080B736FD76}"/>
              </a:ext>
            </a:extLst>
          </p:cNvPr>
          <p:cNvSpPr>
            <a:spLocks noGrp="1"/>
          </p:cNvSpPr>
          <p:nvPr>
            <p:ph type="dt" sz="half" idx="10"/>
          </p:nvPr>
        </p:nvSpPr>
        <p:spPr/>
        <p:txBody>
          <a:bodyPr/>
          <a:lstStyle>
            <a:lvl1pPr>
              <a:defRPr/>
            </a:lvl1pPr>
          </a:lstStyle>
          <a:p>
            <a:pPr>
              <a:defRPr/>
            </a:pPr>
            <a:fld id="{8343DE47-6DB4-8A49-825F-BFED86431924}" type="datetimeFigureOut">
              <a:rPr lang="en-US"/>
              <a:pPr>
                <a:defRPr/>
              </a:pPr>
              <a:t>8/16/2021</a:t>
            </a:fld>
            <a:endParaRPr lang="en-US"/>
          </a:p>
        </p:txBody>
      </p:sp>
      <p:sp>
        <p:nvSpPr>
          <p:cNvPr id="6" name="Footer Placeholder 4">
            <a:extLst>
              <a:ext uri="{FF2B5EF4-FFF2-40B4-BE49-F238E27FC236}">
                <a16:creationId xmlns="" xmlns:a16="http://schemas.microsoft.com/office/drawing/2014/main" id="{A9EE0674-ECC2-9042-BCEF-14337A3E2C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0907F92-BDB0-BD4D-A867-B07C8CB286BC}"/>
              </a:ext>
            </a:extLst>
          </p:cNvPr>
          <p:cNvSpPr>
            <a:spLocks noGrp="1"/>
          </p:cNvSpPr>
          <p:nvPr>
            <p:ph type="sldNum" sz="quarter" idx="12"/>
          </p:nvPr>
        </p:nvSpPr>
        <p:spPr/>
        <p:txBody>
          <a:bodyPr/>
          <a:lstStyle>
            <a:lvl1pPr>
              <a:defRPr/>
            </a:lvl1pPr>
          </a:lstStyle>
          <a:p>
            <a:pPr>
              <a:defRPr/>
            </a:pPr>
            <a:fld id="{BF69A2F3-11BE-F548-A6DF-3BBA6D513F4C}" type="slidenum">
              <a:rPr lang="en-US" altLang="en-US"/>
              <a:pPr>
                <a:defRPr/>
              </a:pPr>
              <a:t>‹#›</a:t>
            </a:fld>
            <a:endParaRPr lang="en-US" altLang="en-US"/>
          </a:p>
        </p:txBody>
      </p:sp>
    </p:spTree>
    <p:extLst>
      <p:ext uri="{BB962C8B-B14F-4D97-AF65-F5344CB8AC3E}">
        <p14:creationId xmlns:p14="http://schemas.microsoft.com/office/powerpoint/2010/main" val="2472815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B0A6840-003A-B54B-9E1A-5E70B716FB35}"/>
              </a:ext>
            </a:extLst>
          </p:cNvPr>
          <p:cNvSpPr>
            <a:spLocks noGrp="1"/>
          </p:cNvSpPr>
          <p:nvPr>
            <p:ph type="dt" sz="half" idx="10"/>
          </p:nvPr>
        </p:nvSpPr>
        <p:spPr/>
        <p:txBody>
          <a:bodyPr/>
          <a:lstStyle>
            <a:lvl1pPr>
              <a:defRPr/>
            </a:lvl1pPr>
          </a:lstStyle>
          <a:p>
            <a:pPr>
              <a:defRPr/>
            </a:pPr>
            <a:fld id="{ABBB417D-6F36-0042-B7AA-03D74E857F03}" type="datetimeFigureOut">
              <a:rPr lang="en-US"/>
              <a:pPr>
                <a:defRPr/>
              </a:pPr>
              <a:t>8/16/2021</a:t>
            </a:fld>
            <a:endParaRPr lang="en-US"/>
          </a:p>
        </p:txBody>
      </p:sp>
      <p:sp>
        <p:nvSpPr>
          <p:cNvPr id="5" name="Footer Placeholder 4">
            <a:extLst>
              <a:ext uri="{FF2B5EF4-FFF2-40B4-BE49-F238E27FC236}">
                <a16:creationId xmlns="" xmlns:a16="http://schemas.microsoft.com/office/drawing/2014/main" id="{E0B2427D-210C-324D-B5D5-98FCE2B6F6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9807AA92-0D72-E245-B767-CBDA3F4D04C8}"/>
              </a:ext>
            </a:extLst>
          </p:cNvPr>
          <p:cNvSpPr>
            <a:spLocks noGrp="1"/>
          </p:cNvSpPr>
          <p:nvPr>
            <p:ph type="sldNum" sz="quarter" idx="12"/>
          </p:nvPr>
        </p:nvSpPr>
        <p:spPr/>
        <p:txBody>
          <a:bodyPr/>
          <a:lstStyle>
            <a:lvl1pPr>
              <a:defRPr/>
            </a:lvl1pPr>
          </a:lstStyle>
          <a:p>
            <a:pPr>
              <a:defRPr/>
            </a:pPr>
            <a:fld id="{C9864A61-3BFA-BF46-999A-48E35BC3066B}" type="slidenum">
              <a:rPr lang="en-US" altLang="en-US"/>
              <a:pPr>
                <a:defRPr/>
              </a:pPr>
              <a:t>‹#›</a:t>
            </a:fld>
            <a:endParaRPr lang="en-US" altLang="en-US"/>
          </a:p>
        </p:txBody>
      </p:sp>
    </p:spTree>
    <p:extLst>
      <p:ext uri="{BB962C8B-B14F-4D97-AF65-F5344CB8AC3E}">
        <p14:creationId xmlns:p14="http://schemas.microsoft.com/office/powerpoint/2010/main" val="2841618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984769-F79A-7A49-8561-AD15C09D5587}"/>
              </a:ext>
            </a:extLst>
          </p:cNvPr>
          <p:cNvSpPr>
            <a:spLocks noGrp="1"/>
          </p:cNvSpPr>
          <p:nvPr>
            <p:ph type="dt" sz="half" idx="10"/>
          </p:nvPr>
        </p:nvSpPr>
        <p:spPr/>
        <p:txBody>
          <a:bodyPr/>
          <a:lstStyle>
            <a:lvl1pPr>
              <a:defRPr/>
            </a:lvl1pPr>
          </a:lstStyle>
          <a:p>
            <a:pPr>
              <a:defRPr/>
            </a:pPr>
            <a:fld id="{E5F3859B-A454-7E4C-8F71-FCE544C2144A}" type="datetimeFigureOut">
              <a:rPr lang="en-US"/>
              <a:pPr>
                <a:defRPr/>
              </a:pPr>
              <a:t>8/16/2021</a:t>
            </a:fld>
            <a:endParaRPr lang="en-US"/>
          </a:p>
        </p:txBody>
      </p:sp>
      <p:sp>
        <p:nvSpPr>
          <p:cNvPr id="5" name="Footer Placeholder 4">
            <a:extLst>
              <a:ext uri="{FF2B5EF4-FFF2-40B4-BE49-F238E27FC236}">
                <a16:creationId xmlns="" xmlns:a16="http://schemas.microsoft.com/office/drawing/2014/main" id="{344A9EB0-DAE3-0142-8509-1722917C5E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8674878-FFAC-D041-8CAD-3A11A7F647E8}"/>
              </a:ext>
            </a:extLst>
          </p:cNvPr>
          <p:cNvSpPr>
            <a:spLocks noGrp="1"/>
          </p:cNvSpPr>
          <p:nvPr>
            <p:ph type="sldNum" sz="quarter" idx="12"/>
          </p:nvPr>
        </p:nvSpPr>
        <p:spPr/>
        <p:txBody>
          <a:bodyPr/>
          <a:lstStyle>
            <a:lvl1pPr>
              <a:defRPr/>
            </a:lvl1pPr>
          </a:lstStyle>
          <a:p>
            <a:pPr>
              <a:defRPr/>
            </a:pPr>
            <a:fld id="{339EEA12-6EC8-444E-B98C-A573CE49ECBE}" type="slidenum">
              <a:rPr lang="en-US" altLang="en-US"/>
              <a:pPr>
                <a:defRPr/>
              </a:pPr>
              <a:t>‹#›</a:t>
            </a:fld>
            <a:endParaRPr lang="en-US" altLang="en-US"/>
          </a:p>
        </p:txBody>
      </p:sp>
    </p:spTree>
    <p:extLst>
      <p:ext uri="{BB962C8B-B14F-4D97-AF65-F5344CB8AC3E}">
        <p14:creationId xmlns:p14="http://schemas.microsoft.com/office/powerpoint/2010/main" val="3612308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03238"/>
          </a:xfrm>
        </p:spPr>
        <p:txBody>
          <a:bodyPr/>
          <a:lstStyle/>
          <a:p>
            <a:r>
              <a:rPr lang="en-US"/>
              <a:t>Click to edit Master title style</a:t>
            </a:r>
          </a:p>
        </p:txBody>
      </p:sp>
      <p:sp>
        <p:nvSpPr>
          <p:cNvPr id="3" name="Content Placeholder 2"/>
          <p:cNvSpPr>
            <a:spLocks noGrp="1"/>
          </p:cNvSpPr>
          <p:nvPr>
            <p:ph sz="half" idx="1"/>
          </p:nvPr>
        </p:nvSpPr>
        <p:spPr>
          <a:xfrm>
            <a:off x="304800" y="1219202"/>
            <a:ext cx="8534400" cy="148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2854327"/>
            <a:ext cx="8534400" cy="1484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91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36E2A4-4615-456F-B9E4-C9501ED32C3E}" type="datetimeFigureOut">
              <a:rPr lang="en-GB" smtClean="0"/>
              <a:t>16/08/2021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34022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36E2A4-4615-456F-B9E4-C9501ED32C3E}" type="datetimeFigureOut">
              <a:rPr lang="en-GB" smtClean="0"/>
              <a:t>16/08/2021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30261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36E2A4-4615-456F-B9E4-C9501ED32C3E}" type="datetimeFigureOut">
              <a:rPr lang="en-GB" smtClean="0"/>
              <a:t>16/08/2021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234801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E2A4-4615-456F-B9E4-C9501ED32C3E}" type="datetimeFigureOut">
              <a:rPr lang="en-GB" smtClean="0"/>
              <a:t>16/08/2021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4216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6E2A4-4615-456F-B9E4-C9501ED32C3E}" type="datetimeFigureOut">
              <a:rPr lang="en-GB" smtClean="0"/>
              <a:t>16/08/2021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225330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36E2A4-4615-456F-B9E4-C9501ED32C3E}" type="datetimeFigureOut">
              <a:rPr lang="en-GB" smtClean="0"/>
              <a:t>16/08/2021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48C2A3-7A94-4FD0-AE21-94A20BDA98AA}" type="slidenum">
              <a:rPr lang="en-GB" smtClean="0"/>
              <a:t>‹#›</a:t>
            </a:fld>
            <a:endParaRPr lang="en-GB"/>
          </a:p>
        </p:txBody>
      </p:sp>
    </p:spTree>
    <p:extLst>
      <p:ext uri="{BB962C8B-B14F-4D97-AF65-F5344CB8AC3E}">
        <p14:creationId xmlns:p14="http://schemas.microsoft.com/office/powerpoint/2010/main" val="216570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6E2A4-4615-456F-B9E4-C9501ED32C3E}" type="datetimeFigureOut">
              <a:rPr lang="en-GB" smtClean="0"/>
              <a:t>16/08/2021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8C2A3-7A94-4FD0-AE21-94A20BDA98AA}" type="slidenum">
              <a:rPr lang="en-GB" smtClean="0"/>
              <a:t>‹#›</a:t>
            </a:fld>
            <a:endParaRPr lang="en-GB"/>
          </a:p>
        </p:txBody>
      </p:sp>
    </p:spTree>
    <p:extLst>
      <p:ext uri="{BB962C8B-B14F-4D97-AF65-F5344CB8AC3E}">
        <p14:creationId xmlns:p14="http://schemas.microsoft.com/office/powerpoint/2010/main" val="468039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79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D6156-9549-49C8-876B-927F3D6C8EB4}" type="datetimeFigureOut">
              <a:rPr lang="en-US" smtClean="0">
                <a:solidFill>
                  <a:prstClr val="black">
                    <a:tint val="75000"/>
                  </a:prstClr>
                </a:solidFill>
              </a:rPr>
              <a:pPr/>
              <a:t>8/16/2021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793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93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B8742-05C5-4123-B7FD-6881399E9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693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7AA5163C-B65A-AC43-98A4-533B86F71C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E082CBCC-B7CC-E345-BDC0-6015757F8646}"/>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2B706E3F-1211-4A0D-BB12-CE9E4C4B359A}"/>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fld id="{4708D7F7-4C93-184C-8408-7E1D9467BA68}" type="datetimeFigureOut">
              <a:rPr lang="en-US"/>
              <a:pPr>
                <a:defRPr/>
              </a:pPr>
              <a:t>8/16/2021</a:t>
            </a:fld>
            <a:endParaRPr lang="en-US"/>
          </a:p>
        </p:txBody>
      </p:sp>
      <p:sp>
        <p:nvSpPr>
          <p:cNvPr id="5" name="Footer Placeholder 4">
            <a:extLst>
              <a:ext uri="{FF2B5EF4-FFF2-40B4-BE49-F238E27FC236}">
                <a16:creationId xmlns="" xmlns:a16="http://schemas.microsoft.com/office/drawing/2014/main" id="{7ACD13A9-F4CD-4DB4-A114-0876C2B4CB2E}"/>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 xmlns:a16="http://schemas.microsoft.com/office/drawing/2014/main" id="{6272AA12-5272-4D86-95C4-0434EB757191}"/>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7A08B6C9-23AC-664C-8B80-06400E9EE139}" type="slidenum">
              <a:rPr lang="en-US" altLang="en-US"/>
              <a:pPr>
                <a:defRPr/>
              </a:pPr>
              <a:t>‹#›</a:t>
            </a:fld>
            <a:endParaRPr lang="en-US" altLang="en-US"/>
          </a:p>
        </p:txBody>
      </p:sp>
    </p:spTree>
    <p:extLst>
      <p:ext uri="{BB962C8B-B14F-4D97-AF65-F5344CB8AC3E}">
        <p14:creationId xmlns:p14="http://schemas.microsoft.com/office/powerpoint/2010/main" val="1026380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kern="1200">
          <a:solidFill>
            <a:schemeClr val="bg1"/>
          </a:solidFill>
          <a:latin typeface="Andalus" panose="02020603050405020304" pitchFamily="18" charset="-78"/>
          <a:ea typeface="ＭＳ Ｐゴシック" charset="0"/>
          <a:cs typeface="Andalus" panose="02020603050405020304" pitchFamily="18" charset="-78"/>
        </a:defRPr>
      </a:lvl1pPr>
      <a:lvl2pPr algn="ctr" rtl="0" eaLnBrk="0" fontAlgn="base" hangingPunct="0">
        <a:spcBef>
          <a:spcPct val="0"/>
        </a:spcBef>
        <a:spcAft>
          <a:spcPct val="0"/>
        </a:spcAft>
        <a:defRPr sz="3300">
          <a:solidFill>
            <a:schemeClr val="bg1"/>
          </a:solidFill>
          <a:latin typeface="Andalus" pitchFamily="18" charset="-78"/>
          <a:ea typeface="ＭＳ Ｐゴシック" charset="0"/>
          <a:cs typeface="Andalus" pitchFamily="18" charset="-78"/>
        </a:defRPr>
      </a:lvl2pPr>
      <a:lvl3pPr algn="ctr" rtl="0" eaLnBrk="0" fontAlgn="base" hangingPunct="0">
        <a:spcBef>
          <a:spcPct val="0"/>
        </a:spcBef>
        <a:spcAft>
          <a:spcPct val="0"/>
        </a:spcAft>
        <a:defRPr sz="3300">
          <a:solidFill>
            <a:schemeClr val="bg1"/>
          </a:solidFill>
          <a:latin typeface="Andalus" pitchFamily="18" charset="-78"/>
          <a:ea typeface="ＭＳ Ｐゴシック" charset="0"/>
          <a:cs typeface="Andalus" pitchFamily="18" charset="-78"/>
        </a:defRPr>
      </a:lvl3pPr>
      <a:lvl4pPr algn="ctr" rtl="0" eaLnBrk="0" fontAlgn="base" hangingPunct="0">
        <a:spcBef>
          <a:spcPct val="0"/>
        </a:spcBef>
        <a:spcAft>
          <a:spcPct val="0"/>
        </a:spcAft>
        <a:defRPr sz="3300">
          <a:solidFill>
            <a:schemeClr val="bg1"/>
          </a:solidFill>
          <a:latin typeface="Andalus" pitchFamily="18" charset="-78"/>
          <a:ea typeface="ＭＳ Ｐゴシック" charset="0"/>
          <a:cs typeface="Andalus" pitchFamily="18" charset="-78"/>
        </a:defRPr>
      </a:lvl4pPr>
      <a:lvl5pPr algn="ctr" rtl="0" eaLnBrk="0" fontAlgn="base" hangingPunct="0">
        <a:spcBef>
          <a:spcPct val="0"/>
        </a:spcBef>
        <a:spcAft>
          <a:spcPct val="0"/>
        </a:spcAft>
        <a:defRPr sz="3300">
          <a:solidFill>
            <a:schemeClr val="bg1"/>
          </a:solidFill>
          <a:latin typeface="Andalus" pitchFamily="18" charset="-78"/>
          <a:ea typeface="ＭＳ Ｐゴシック" charset="0"/>
          <a:cs typeface="Andalus" pitchFamily="18" charset="-78"/>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Andalus" panose="02020603050405020304" pitchFamily="18" charset="-78"/>
          <a:ea typeface="ＭＳ Ｐゴシック" charset="0"/>
          <a:cs typeface="Andalus" panose="02020603050405020304" pitchFamily="18" charset="-78"/>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Andalus" panose="02020603050405020304" pitchFamily="18" charset="-78"/>
          <a:ea typeface="Andalus" charset="0"/>
          <a:cs typeface="Andalus" panose="02020603050405020304" pitchFamily="18" charset="-78"/>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Andalus" panose="02020603050405020304" pitchFamily="18" charset="-78"/>
          <a:ea typeface="Andalus" charset="0"/>
          <a:cs typeface="Andalus" panose="02020603050405020304" pitchFamily="18" charset="-78"/>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ndalus" panose="02020603050405020304" pitchFamily="18" charset="-78"/>
          <a:ea typeface="Andalus" charset="0"/>
          <a:cs typeface="Andalus" panose="02020603050405020304" pitchFamily="18" charset="-78"/>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Andalus" panose="02020603050405020304" pitchFamily="18" charset="-78"/>
          <a:ea typeface="Andalus" charset="0"/>
          <a:cs typeface="Andalus" panose="02020603050405020304" pitchFamily="18" charset="-78"/>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p>
        </p:txBody>
      </p:sp>
      <p:sp>
        <p:nvSpPr>
          <p:cNvPr id="3" name="Content Placeholder 2"/>
          <p:cNvSpPr>
            <a:spLocks noGrp="1"/>
          </p:cNvSpPr>
          <p:nvPr>
            <p:ph idx="1"/>
          </p:nvPr>
        </p:nvSpPr>
        <p:spPr/>
        <p:txBody>
          <a:bodyPr/>
          <a:lstStyle/>
          <a:p>
            <a:pPr marL="0" indent="0" algn="ctr">
              <a:buNone/>
            </a:pPr>
            <a:r>
              <a:rPr lang="en-GB" dirty="0"/>
              <a:t>         </a:t>
            </a:r>
          </a:p>
          <a:p>
            <a:pPr marL="0" indent="0" algn="ctr">
              <a:buNone/>
            </a:pPr>
            <a:r>
              <a:rPr lang="en-GB" sz="4000" b="1" dirty="0"/>
              <a:t>COURSE TITLE: RESEARCH </a:t>
            </a:r>
            <a:r>
              <a:rPr lang="en-GB" sz="4000" b="1" dirty="0" smtClean="0"/>
              <a:t>METHODS II </a:t>
            </a:r>
            <a:endParaRPr lang="en-GB" sz="4000" b="1" dirty="0"/>
          </a:p>
          <a:p>
            <a:pPr marL="0" indent="0" algn="ctr">
              <a:buNone/>
            </a:pPr>
            <a:endParaRPr lang="en-GB" sz="4000" b="1" dirty="0"/>
          </a:p>
          <a:p>
            <a:pPr marL="0" indent="0" algn="ctr">
              <a:buNone/>
            </a:pPr>
            <a:endParaRPr lang="en-GB" sz="4000" b="1" dirty="0"/>
          </a:p>
          <a:p>
            <a:pPr marL="0" indent="0" algn="ctr">
              <a:buNone/>
            </a:pPr>
            <a:r>
              <a:rPr lang="en-GB" sz="4000" b="1" dirty="0"/>
              <a:t>COURSE CODE: </a:t>
            </a:r>
            <a:r>
              <a:rPr lang="en-GB" sz="4000" b="1" dirty="0" smtClean="0"/>
              <a:t>DPA 384</a:t>
            </a:r>
            <a:endParaRPr lang="en-GB" sz="4000" b="1" dirty="0"/>
          </a:p>
          <a:p>
            <a:pPr marL="0" indent="0" algn="ctr">
              <a:buNone/>
            </a:pPr>
            <a:endParaRPr lang="en-GB" b="1" dirty="0"/>
          </a:p>
          <a:p>
            <a:pPr marL="0" indent="0" algn="ctr">
              <a:buNone/>
            </a:pPr>
            <a:endParaRPr lang="en-GB" b="1" dirty="0"/>
          </a:p>
        </p:txBody>
      </p:sp>
    </p:spTree>
    <p:extLst>
      <p:ext uri="{BB962C8B-B14F-4D97-AF65-F5344CB8AC3E}">
        <p14:creationId xmlns:p14="http://schemas.microsoft.com/office/powerpoint/2010/main" val="36624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GB" dirty="0"/>
              <a:t>At first, HIV was considered to be a disease of adults, especially those with high risk sexual behaviours (horizontally transmitted) until it was realized that mothers could pass it on to their babies (vertical transmission). The prevention of mother-to-child transmission of HIV interventions became accessible in most countries in Africa around 2004 (</a:t>
            </a:r>
            <a:r>
              <a:rPr lang="en-GB" dirty="0" err="1"/>
              <a:t>Lowenthal</a:t>
            </a:r>
            <a:r>
              <a:rPr lang="en-GB" dirty="0"/>
              <a:t> et </a:t>
            </a:r>
            <a:r>
              <a:rPr lang="en-GB" dirty="0" err="1"/>
              <a:t>af</a:t>
            </a:r>
            <a:r>
              <a:rPr lang="en-GB" dirty="0"/>
              <a:t>., 2014). From 2004 to 2017, the cohort of children who were infected through vertical transmission and survived together with many more who acquired the infection through risky sexual behaviours are now Adolescents Living with HIV (ALHIV).</a:t>
            </a:r>
          </a:p>
        </p:txBody>
      </p:sp>
    </p:spTree>
    <p:extLst>
      <p:ext uri="{BB962C8B-B14F-4D97-AF65-F5344CB8AC3E}">
        <p14:creationId xmlns:p14="http://schemas.microsoft.com/office/powerpoint/2010/main" val="7130244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Format for theses/projects cont.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defRPr/>
            </a:pPr>
            <a:r>
              <a:rPr lang="en-US" dirty="0"/>
              <a:t>Main body</a:t>
            </a:r>
          </a:p>
          <a:p>
            <a:pPr lvl="1">
              <a:buFont typeface="Wingdings" pitchFamily="2" charset="2"/>
              <a:buChar char="ü"/>
              <a:defRPr/>
            </a:pPr>
            <a:r>
              <a:rPr lang="en-US" dirty="0"/>
              <a:t>Chapter 1: Introduction/background</a:t>
            </a:r>
          </a:p>
          <a:p>
            <a:pPr lvl="1">
              <a:buFont typeface="Wingdings" pitchFamily="2" charset="2"/>
              <a:buChar char="ü"/>
              <a:defRPr/>
            </a:pPr>
            <a:r>
              <a:rPr lang="en-US" dirty="0"/>
              <a:t>Chapter 2: Literature review</a:t>
            </a:r>
          </a:p>
          <a:p>
            <a:pPr lvl="1">
              <a:buFont typeface="Wingdings" pitchFamily="2" charset="2"/>
              <a:buChar char="ü"/>
              <a:defRPr/>
            </a:pPr>
            <a:r>
              <a:rPr lang="en-US" dirty="0"/>
              <a:t>Chapter 3: Methods</a:t>
            </a:r>
          </a:p>
          <a:p>
            <a:pPr lvl="1">
              <a:buFont typeface="Wingdings" pitchFamily="2" charset="2"/>
              <a:buChar char="ü"/>
              <a:defRPr/>
            </a:pPr>
            <a:r>
              <a:rPr lang="en-US" dirty="0"/>
              <a:t>Chapter 4: Results</a:t>
            </a:r>
          </a:p>
          <a:p>
            <a:pPr lvl="1">
              <a:buFont typeface="Wingdings" pitchFamily="2" charset="2"/>
              <a:buChar char="ü"/>
              <a:defRPr/>
            </a:pPr>
            <a:r>
              <a:rPr lang="en-US" dirty="0"/>
              <a:t>Chapter 5: Discussion </a:t>
            </a:r>
          </a:p>
          <a:p>
            <a:pPr lvl="1">
              <a:buFont typeface="Wingdings" pitchFamily="2" charset="2"/>
              <a:buChar char="ü"/>
              <a:defRPr/>
            </a:pPr>
            <a:r>
              <a:rPr lang="en-US" dirty="0"/>
              <a:t>Chapter 6: Summary, implications, conclusion,   </a:t>
            </a:r>
          </a:p>
          <a:p>
            <a:pPr marL="457200" lvl="1" indent="0">
              <a:buNone/>
              <a:defRPr/>
            </a:pPr>
            <a:r>
              <a:rPr lang="en-US" dirty="0"/>
              <a:t>                         recommendations</a:t>
            </a:r>
          </a:p>
          <a:p>
            <a:pPr>
              <a:buFont typeface="Wingdings" pitchFamily="2" charset="2"/>
              <a:buChar char="§"/>
              <a:defRPr/>
            </a:pPr>
            <a:r>
              <a:rPr lang="en-US" dirty="0"/>
              <a:t>Supplementary pages</a:t>
            </a:r>
          </a:p>
          <a:p>
            <a:pPr lvl="1">
              <a:buFont typeface="Wingdings" pitchFamily="2" charset="2"/>
              <a:buChar char="ü"/>
              <a:defRPr/>
            </a:pPr>
            <a:r>
              <a:rPr lang="en-US" dirty="0"/>
              <a:t>List of references</a:t>
            </a:r>
          </a:p>
          <a:p>
            <a:pPr lvl="1">
              <a:buFont typeface="Wingdings" pitchFamily="2" charset="2"/>
              <a:buChar char="ü"/>
              <a:defRPr/>
            </a:pPr>
            <a:r>
              <a:rPr lang="en-US" dirty="0"/>
              <a:t>Appendices </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100</a:t>
            </a:fld>
            <a:endParaRPr lang="en-US" dirty="0"/>
          </a:p>
        </p:txBody>
      </p:sp>
    </p:spTree>
    <p:extLst>
      <p:ext uri="{BB962C8B-B14F-4D97-AF65-F5344CB8AC3E}">
        <p14:creationId xmlns:p14="http://schemas.microsoft.com/office/powerpoint/2010/main" val="27528504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Format for journal articles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a:t>Abstract</a:t>
            </a:r>
          </a:p>
          <a:p>
            <a:pPr>
              <a:buFont typeface="Wingdings" pitchFamily="2" charset="2"/>
              <a:buChar char="§"/>
            </a:pPr>
            <a:r>
              <a:rPr lang="en-US" dirty="0"/>
              <a:t>Introduction/background</a:t>
            </a:r>
          </a:p>
          <a:p>
            <a:pPr>
              <a:buFont typeface="Wingdings" pitchFamily="2" charset="2"/>
              <a:buChar char="§"/>
            </a:pPr>
            <a:r>
              <a:rPr lang="en-US" dirty="0"/>
              <a:t>Methods</a:t>
            </a:r>
          </a:p>
          <a:p>
            <a:pPr lvl="1">
              <a:buFont typeface="Wingdings" pitchFamily="2" charset="2"/>
              <a:buChar char="ü"/>
            </a:pPr>
            <a:r>
              <a:rPr lang="en-US" dirty="0"/>
              <a:t>Sample</a:t>
            </a:r>
          </a:p>
          <a:p>
            <a:pPr lvl="1">
              <a:buFont typeface="Wingdings" pitchFamily="2" charset="2"/>
              <a:buChar char="ü"/>
            </a:pPr>
            <a:r>
              <a:rPr lang="en-US" dirty="0"/>
              <a:t>Measures</a:t>
            </a:r>
          </a:p>
          <a:p>
            <a:pPr lvl="1">
              <a:buFont typeface="Wingdings" pitchFamily="2" charset="2"/>
              <a:buChar char="ü"/>
            </a:pPr>
            <a:r>
              <a:rPr lang="en-US" dirty="0"/>
              <a:t>Procedure</a:t>
            </a:r>
          </a:p>
          <a:p>
            <a:pPr>
              <a:buFont typeface="Wingdings" pitchFamily="2" charset="2"/>
              <a:buChar char="§"/>
            </a:pPr>
            <a:r>
              <a:rPr lang="en-US" dirty="0"/>
              <a:t>Results</a:t>
            </a:r>
          </a:p>
          <a:p>
            <a:pPr>
              <a:buFont typeface="Wingdings" pitchFamily="2" charset="2"/>
              <a:buChar char="§"/>
            </a:pPr>
            <a:r>
              <a:rPr lang="en-US" dirty="0"/>
              <a:t>Discussion</a:t>
            </a:r>
          </a:p>
          <a:p>
            <a:pPr>
              <a:buFont typeface="Wingdings" pitchFamily="2" charset="2"/>
              <a:buChar char="§"/>
            </a:pPr>
            <a:r>
              <a:rPr lang="en-US" dirty="0"/>
              <a:t>Conclusion</a:t>
            </a:r>
          </a:p>
          <a:p>
            <a:pPr>
              <a:buFont typeface="Wingdings" pitchFamily="2" charset="2"/>
              <a:buChar char="§"/>
            </a:pPr>
            <a:r>
              <a:rPr lang="en-US" dirty="0"/>
              <a:t>References</a:t>
            </a:r>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101</a:t>
            </a:fld>
            <a:endParaRPr lang="en-US" dirty="0"/>
          </a:p>
        </p:txBody>
      </p:sp>
    </p:spTree>
    <p:extLst>
      <p:ext uri="{BB962C8B-B14F-4D97-AF65-F5344CB8AC3E}">
        <p14:creationId xmlns:p14="http://schemas.microsoft.com/office/powerpoint/2010/main" val="31623280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a research report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a:t>Abstract</a:t>
            </a:r>
          </a:p>
          <a:p>
            <a:pPr lvl="1">
              <a:buFont typeface="Wingdings" pitchFamily="2" charset="2"/>
              <a:buChar char="ü"/>
            </a:pPr>
            <a:r>
              <a:rPr lang="en-US" dirty="0"/>
              <a:t>Is a summary of the whole research into few words ranging from 250 to 300 words</a:t>
            </a:r>
          </a:p>
          <a:p>
            <a:pPr>
              <a:buFont typeface="Wingdings" pitchFamily="2" charset="2"/>
              <a:buChar char="§"/>
            </a:pPr>
            <a:r>
              <a:rPr lang="en-US" dirty="0"/>
              <a:t>Introduction/background</a:t>
            </a:r>
          </a:p>
          <a:p>
            <a:pPr lvl="1">
              <a:buFont typeface="Wingdings" pitchFamily="2" charset="2"/>
              <a:buChar char="ü"/>
            </a:pPr>
            <a:r>
              <a:rPr lang="en-US" dirty="0"/>
              <a:t>Purpose is to describe the research problem and its significance</a:t>
            </a:r>
          </a:p>
          <a:p>
            <a:pPr>
              <a:buFont typeface="Wingdings" pitchFamily="2" charset="2"/>
              <a:buChar char="§"/>
            </a:pPr>
            <a:r>
              <a:rPr lang="en-US" dirty="0"/>
              <a:t>Problem statement</a:t>
            </a:r>
          </a:p>
          <a:p>
            <a:pPr lvl="1">
              <a:buFont typeface="Wingdings" pitchFamily="2" charset="2"/>
              <a:buChar char="ü"/>
            </a:pPr>
            <a:r>
              <a:rPr lang="en-US" dirty="0"/>
              <a:t>Explains why the study is important</a:t>
            </a:r>
          </a:p>
          <a:p>
            <a:pPr>
              <a:buFont typeface="Wingdings" pitchFamily="2" charset="2"/>
              <a:buChar char="§"/>
            </a:pPr>
            <a:r>
              <a:rPr lang="en-US" dirty="0"/>
              <a:t>Literature review</a:t>
            </a:r>
          </a:p>
          <a:p>
            <a:pPr lvl="1">
              <a:buFont typeface="Wingdings" pitchFamily="2" charset="2"/>
              <a:buChar char="ü"/>
            </a:pPr>
            <a:r>
              <a:rPr lang="en-US" dirty="0"/>
              <a:t>Analyses previous research on the problem</a:t>
            </a:r>
          </a:p>
          <a:p>
            <a:pPr lvl="1">
              <a:buFont typeface="Wingdings" pitchFamily="2" charset="2"/>
              <a:buChar char="ü"/>
            </a:pPr>
            <a:r>
              <a:rPr lang="en-US" dirty="0"/>
              <a:t>Identifies gaps in the literature</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102</a:t>
            </a:fld>
            <a:endParaRPr lang="en-US" dirty="0"/>
          </a:p>
        </p:txBody>
      </p:sp>
    </p:spTree>
    <p:extLst>
      <p:ext uri="{BB962C8B-B14F-4D97-AF65-F5344CB8AC3E}">
        <p14:creationId xmlns:p14="http://schemas.microsoft.com/office/powerpoint/2010/main" val="10733250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Content of a research report</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b="1" dirty="0"/>
              <a:t>Method section </a:t>
            </a:r>
          </a:p>
          <a:p>
            <a:pPr>
              <a:buFont typeface="Wingdings" pitchFamily="2" charset="2"/>
              <a:buChar char="ü"/>
            </a:pPr>
            <a:r>
              <a:rPr lang="en-US" dirty="0"/>
              <a:t>Sampling and Sampling techniques </a:t>
            </a:r>
          </a:p>
          <a:p>
            <a:pPr>
              <a:buFont typeface="Wingdings" pitchFamily="2" charset="2"/>
              <a:buChar char="ü"/>
            </a:pPr>
            <a:r>
              <a:rPr lang="en-US" dirty="0"/>
              <a:t>Inclusion criteria</a:t>
            </a:r>
          </a:p>
          <a:p>
            <a:pPr>
              <a:buFont typeface="Wingdings" pitchFamily="2" charset="2"/>
              <a:buChar char="ü"/>
            </a:pPr>
            <a:r>
              <a:rPr lang="en-US" dirty="0"/>
              <a:t> measurements</a:t>
            </a:r>
          </a:p>
          <a:p>
            <a:pPr>
              <a:buFont typeface="Wingdings" pitchFamily="2" charset="2"/>
              <a:buChar char="ü"/>
            </a:pPr>
            <a:r>
              <a:rPr lang="en-US" dirty="0"/>
              <a:t>Procedures for data collection section </a:t>
            </a:r>
          </a:p>
          <a:p>
            <a:pPr>
              <a:buFont typeface="Wingdings" pitchFamily="2" charset="2"/>
              <a:buChar char="ü"/>
            </a:pPr>
            <a:r>
              <a:rPr lang="en-US" dirty="0"/>
              <a:t>Data analyses </a:t>
            </a:r>
          </a:p>
          <a:p>
            <a:pPr>
              <a:buFont typeface="Wingdings" pitchFamily="2" charset="2"/>
              <a:buChar char="ü"/>
            </a:pPr>
            <a:endParaRPr lang="en-US" dirty="0"/>
          </a:p>
          <a:p>
            <a:pPr>
              <a:buFont typeface="Wingdings" pitchFamily="2" charset="2"/>
              <a:buChar char="ü"/>
            </a:pPr>
            <a:endParaRPr lang="en-US" dirty="0"/>
          </a:p>
          <a:p>
            <a:pPr>
              <a:buFont typeface="Wingdings" pitchFamily="2" charset="2"/>
              <a:buChar char="ü"/>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103</a:t>
            </a:fld>
            <a:endParaRPr lang="en-US" dirty="0"/>
          </a:p>
        </p:txBody>
      </p:sp>
    </p:spTree>
    <p:extLst>
      <p:ext uri="{BB962C8B-B14F-4D97-AF65-F5344CB8AC3E}">
        <p14:creationId xmlns:p14="http://schemas.microsoft.com/office/powerpoint/2010/main" val="30868248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a research report</a:t>
            </a:r>
          </a:p>
        </p:txBody>
      </p:sp>
      <p:sp>
        <p:nvSpPr>
          <p:cNvPr id="3" name="Content Placeholder 2"/>
          <p:cNvSpPr>
            <a:spLocks noGrp="1"/>
          </p:cNvSpPr>
          <p:nvPr>
            <p:ph idx="1"/>
          </p:nvPr>
        </p:nvSpPr>
        <p:spPr>
          <a:xfrm>
            <a:off x="0" y="1772816"/>
            <a:ext cx="9144000" cy="4958011"/>
          </a:xfrm>
        </p:spPr>
        <p:txBody>
          <a:bodyPr>
            <a:normAutofit/>
          </a:bodyPr>
          <a:lstStyle/>
          <a:p>
            <a:pPr marL="0" indent="0" algn="ctr">
              <a:buNone/>
            </a:pPr>
            <a:r>
              <a:rPr lang="en-US" b="1" dirty="0"/>
              <a:t>Results section</a:t>
            </a:r>
            <a:endParaRPr lang="en-US" dirty="0"/>
          </a:p>
          <a:p>
            <a:pPr>
              <a:buFont typeface="Wingdings" pitchFamily="2" charset="2"/>
              <a:buChar char="§"/>
            </a:pPr>
            <a:r>
              <a:rPr lang="en-US" dirty="0"/>
              <a:t>In qualitative research, description of the results include direct quotes from participants</a:t>
            </a:r>
          </a:p>
          <a:p>
            <a:pPr>
              <a:buFont typeface="Wingdings" pitchFamily="2" charset="2"/>
              <a:buChar char="§"/>
            </a:pPr>
            <a:r>
              <a:rPr lang="en-US" dirty="0"/>
              <a:t>In quantitative research, descriptive statistics e.g. mean scores and frequencies in tables and figures are presented first, followed by other results e.g. correlations, regression</a:t>
            </a:r>
          </a:p>
          <a:p>
            <a:pPr>
              <a:buFont typeface="Wingdings" pitchFamily="2" charset="2"/>
              <a:buChar char="§"/>
            </a:pPr>
            <a:r>
              <a:rPr lang="en-US" dirty="0"/>
              <a:t>In mixed method research, the qualitative results are used to explain the statistical results</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104</a:t>
            </a:fld>
            <a:endParaRPr lang="en-US" dirty="0"/>
          </a:p>
        </p:txBody>
      </p:sp>
    </p:spTree>
    <p:extLst>
      <p:ext uri="{BB962C8B-B14F-4D97-AF65-F5344CB8AC3E}">
        <p14:creationId xmlns:p14="http://schemas.microsoft.com/office/powerpoint/2010/main" val="7236434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a research report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b="1" dirty="0"/>
              <a:t>Discussion Section</a:t>
            </a:r>
            <a:endParaRPr lang="en-US" dirty="0">
              <a:cs typeface="Times New Roman" pitchFamily="18" charset="0"/>
            </a:endParaRPr>
          </a:p>
          <a:p>
            <a:pPr>
              <a:buFont typeface="Wingdings" pitchFamily="2" charset="2"/>
              <a:buChar char="§"/>
            </a:pPr>
            <a:r>
              <a:rPr lang="en-US" dirty="0">
                <a:cs typeface="Times New Roman" pitchFamily="18" charset="0"/>
              </a:rPr>
              <a:t>This is the section for the interpretation of the results in comparison with the literature reviewed</a:t>
            </a:r>
          </a:p>
          <a:p>
            <a:pPr>
              <a:buFont typeface="Wingdings" pitchFamily="2" charset="2"/>
              <a:buChar char="§"/>
            </a:pPr>
            <a:r>
              <a:rPr lang="en-US" dirty="0">
                <a:cs typeface="Times New Roman" pitchFamily="18" charset="0"/>
              </a:rPr>
              <a:t>Interpretation involves translation of statistics into practical meaning</a:t>
            </a:r>
          </a:p>
          <a:p>
            <a:pPr>
              <a:buFont typeface="Wingdings" pitchFamily="2" charset="2"/>
              <a:buChar char="§"/>
            </a:pPr>
            <a:r>
              <a:rPr lang="en-US" dirty="0">
                <a:cs typeface="Times New Roman" pitchFamily="18" charset="0"/>
              </a:rPr>
              <a:t>These interpretations should be justified</a:t>
            </a:r>
          </a:p>
          <a:p>
            <a:pPr>
              <a:buFont typeface="Wingdings" pitchFamily="2" charset="2"/>
              <a:buChar char="§"/>
            </a:pPr>
            <a:r>
              <a:rPr lang="en-US" dirty="0">
                <a:cs typeface="Times New Roman" pitchFamily="18" charset="0"/>
              </a:rPr>
              <a:t>Description of the implications of the findings, limitations, and make recommendations</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105</a:t>
            </a:fld>
            <a:endParaRPr lang="en-US" dirty="0"/>
          </a:p>
        </p:txBody>
      </p:sp>
    </p:spTree>
    <p:extLst>
      <p:ext uri="{BB962C8B-B14F-4D97-AF65-F5344CB8AC3E}">
        <p14:creationId xmlns:p14="http://schemas.microsoft.com/office/powerpoint/2010/main" val="7156314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of a research report</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b="1" dirty="0"/>
              <a:t>Limitations of the study</a:t>
            </a:r>
          </a:p>
          <a:p>
            <a:pPr>
              <a:buFont typeface="Wingdings" pitchFamily="2" charset="2"/>
              <a:buChar char="§"/>
            </a:pPr>
            <a:r>
              <a:rPr lang="en-US" b="1" dirty="0"/>
              <a:t>Recommendations </a:t>
            </a:r>
          </a:p>
          <a:p>
            <a:pPr marL="0" indent="0">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106</a:t>
            </a:fld>
            <a:endParaRPr lang="en-US" dirty="0"/>
          </a:p>
        </p:txBody>
      </p:sp>
    </p:spTree>
    <p:extLst>
      <p:ext uri="{BB962C8B-B14F-4D97-AF65-F5344CB8AC3E}">
        <p14:creationId xmlns:p14="http://schemas.microsoft.com/office/powerpoint/2010/main" val="14583686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t>Sections of a research proposal</a:t>
            </a:r>
          </a:p>
        </p:txBody>
      </p:sp>
      <p:sp>
        <p:nvSpPr>
          <p:cNvPr id="3" name="Content Placeholder 2"/>
          <p:cNvSpPr>
            <a:spLocks noGrp="1"/>
          </p:cNvSpPr>
          <p:nvPr>
            <p:ph idx="1"/>
          </p:nvPr>
        </p:nvSpPr>
        <p:spPr/>
        <p:txBody>
          <a:bodyPr rtlCol="0">
            <a:normAutofit fontScale="92500" lnSpcReduction="20000"/>
          </a:bodyPr>
          <a:lstStyle/>
          <a:p>
            <a:pPr marL="438912" indent="-320040" eaLnBrk="1" fontAlgn="auto" hangingPunct="1">
              <a:spcBef>
                <a:spcPts val="0"/>
              </a:spcBef>
              <a:spcAft>
                <a:spcPts val="0"/>
              </a:spcAft>
              <a:buFont typeface="Wingdings 2" pitchFamily="-109" charset="2"/>
              <a:buChar char=""/>
              <a:defRPr/>
            </a:pPr>
            <a:r>
              <a:rPr lang="en-US" dirty="0"/>
              <a:t>Executive summary (abstract)</a:t>
            </a:r>
          </a:p>
          <a:p>
            <a:pPr marL="438912" indent="-320040" eaLnBrk="1" fontAlgn="auto" hangingPunct="1">
              <a:spcBef>
                <a:spcPts val="0"/>
              </a:spcBef>
              <a:spcAft>
                <a:spcPts val="0"/>
              </a:spcAft>
              <a:buFont typeface="Wingdings 2" pitchFamily="-109" charset="2"/>
              <a:buChar char=""/>
              <a:defRPr/>
            </a:pPr>
            <a:r>
              <a:rPr lang="en-US" dirty="0"/>
              <a:t>Background information</a:t>
            </a:r>
          </a:p>
          <a:p>
            <a:pPr marL="438912" indent="-320040" eaLnBrk="1" fontAlgn="auto" hangingPunct="1">
              <a:spcBef>
                <a:spcPts val="0"/>
              </a:spcBef>
              <a:spcAft>
                <a:spcPts val="0"/>
              </a:spcAft>
              <a:buFont typeface="Wingdings 2" pitchFamily="-109" charset="2"/>
              <a:buChar char=""/>
              <a:defRPr/>
            </a:pPr>
            <a:r>
              <a:rPr lang="en-US" dirty="0"/>
              <a:t>Problem statement</a:t>
            </a:r>
          </a:p>
          <a:p>
            <a:pPr marL="438912" indent="-320040" eaLnBrk="1" fontAlgn="auto" hangingPunct="1">
              <a:spcBef>
                <a:spcPts val="0"/>
              </a:spcBef>
              <a:spcAft>
                <a:spcPts val="0"/>
              </a:spcAft>
              <a:buFont typeface="Wingdings 2" pitchFamily="-109" charset="2"/>
              <a:buChar char=""/>
              <a:defRPr/>
            </a:pPr>
            <a:r>
              <a:rPr lang="en-US" dirty="0"/>
              <a:t>Justification</a:t>
            </a:r>
          </a:p>
          <a:p>
            <a:pPr marL="438912" indent="-320040" eaLnBrk="1" fontAlgn="auto" hangingPunct="1">
              <a:spcBef>
                <a:spcPts val="0"/>
              </a:spcBef>
              <a:spcAft>
                <a:spcPts val="0"/>
              </a:spcAft>
              <a:buFont typeface="Wingdings 2" pitchFamily="-109" charset="2"/>
              <a:buChar char=""/>
              <a:defRPr/>
            </a:pPr>
            <a:r>
              <a:rPr lang="en-US" dirty="0"/>
              <a:t>Questions  and objectives</a:t>
            </a:r>
          </a:p>
          <a:p>
            <a:pPr marL="438912" indent="-320040" eaLnBrk="1" fontAlgn="auto" hangingPunct="1">
              <a:spcBef>
                <a:spcPts val="0"/>
              </a:spcBef>
              <a:spcAft>
                <a:spcPts val="0"/>
              </a:spcAft>
              <a:buFont typeface="Wingdings 2" pitchFamily="-109" charset="2"/>
              <a:buChar char=""/>
              <a:defRPr/>
            </a:pPr>
            <a:r>
              <a:rPr lang="en-US" dirty="0"/>
              <a:t>Literature Review</a:t>
            </a:r>
          </a:p>
          <a:p>
            <a:pPr marL="438912" indent="-320040" eaLnBrk="1" fontAlgn="auto" hangingPunct="1">
              <a:spcBef>
                <a:spcPts val="0"/>
              </a:spcBef>
              <a:spcAft>
                <a:spcPts val="0"/>
              </a:spcAft>
              <a:buFont typeface="Wingdings 2" pitchFamily="-109" charset="2"/>
              <a:buChar char=""/>
              <a:defRPr/>
            </a:pPr>
            <a:r>
              <a:rPr lang="en-US" dirty="0"/>
              <a:t>Methodology</a:t>
            </a:r>
          </a:p>
          <a:p>
            <a:pPr marL="438912" indent="-320040" eaLnBrk="1" fontAlgn="auto" hangingPunct="1">
              <a:spcBef>
                <a:spcPts val="0"/>
              </a:spcBef>
              <a:spcAft>
                <a:spcPts val="0"/>
              </a:spcAft>
              <a:buFont typeface="Wingdings 2" pitchFamily="-109" charset="2"/>
              <a:buChar char=""/>
              <a:defRPr/>
            </a:pPr>
            <a:r>
              <a:rPr lang="en-US" dirty="0"/>
              <a:t>Data analysis </a:t>
            </a:r>
          </a:p>
          <a:p>
            <a:pPr marL="438912" indent="-320040" eaLnBrk="1" fontAlgn="auto" hangingPunct="1">
              <a:spcBef>
                <a:spcPts val="0"/>
              </a:spcBef>
              <a:spcAft>
                <a:spcPts val="0"/>
              </a:spcAft>
              <a:buFont typeface="Wingdings 2" pitchFamily="-109" charset="2"/>
              <a:buChar char=""/>
              <a:defRPr/>
            </a:pPr>
            <a:r>
              <a:rPr lang="en-US" dirty="0"/>
              <a:t>Budget</a:t>
            </a:r>
          </a:p>
          <a:p>
            <a:pPr marL="438912" indent="-320040" eaLnBrk="1" fontAlgn="auto" hangingPunct="1">
              <a:spcBef>
                <a:spcPts val="0"/>
              </a:spcBef>
              <a:spcAft>
                <a:spcPts val="0"/>
              </a:spcAft>
              <a:buFont typeface="Wingdings 2" pitchFamily="-109" charset="2"/>
              <a:buChar char=""/>
              <a:defRPr/>
            </a:pPr>
            <a:r>
              <a:rPr lang="en-US" dirty="0"/>
              <a:t>Timeline</a:t>
            </a:r>
          </a:p>
          <a:p>
            <a:pPr marL="438912" indent="-320040" eaLnBrk="1" fontAlgn="auto" hangingPunct="1">
              <a:spcBef>
                <a:spcPts val="0"/>
              </a:spcBef>
              <a:spcAft>
                <a:spcPts val="0"/>
              </a:spcAft>
              <a:buFont typeface="Wingdings 2" pitchFamily="-109" charset="2"/>
              <a:buChar char=""/>
              <a:defRPr/>
            </a:pPr>
            <a:r>
              <a:rPr lang="en-US" dirty="0"/>
              <a:t>References</a:t>
            </a:r>
          </a:p>
          <a:p>
            <a:pPr marL="265176" indent="-265176" eaLnBrk="1" fontAlgn="auto" hangingPunct="1">
              <a:spcAft>
                <a:spcPts val="0"/>
              </a:spcAft>
              <a:buFont typeface="Arial" pitchFamily="34" charset="0"/>
              <a:buNone/>
              <a:defRPr/>
            </a:pPr>
            <a:endParaRPr lang="en-US" dirty="0"/>
          </a:p>
          <a:p>
            <a:pPr marL="265176" indent="-265176"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12813358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endParaRPr lang="en-GB" sz="4000" b="1" dirty="0"/>
          </a:p>
          <a:p>
            <a:pPr marL="0" indent="0" algn="ctr">
              <a:buNone/>
            </a:pPr>
            <a:endParaRPr lang="en-GB" sz="4000" b="1" dirty="0"/>
          </a:p>
          <a:p>
            <a:pPr marL="0" indent="0" algn="ctr">
              <a:buNone/>
            </a:pPr>
            <a:r>
              <a:rPr lang="en-GB" sz="4000" b="1" dirty="0"/>
              <a:t>Utilization of research findings </a:t>
            </a:r>
          </a:p>
        </p:txBody>
      </p:sp>
    </p:spTree>
    <p:extLst>
      <p:ext uri="{BB962C8B-B14F-4D97-AF65-F5344CB8AC3E}">
        <p14:creationId xmlns:p14="http://schemas.microsoft.com/office/powerpoint/2010/main" val="26254376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Utilization of research findings </a:t>
            </a:r>
            <a:br>
              <a:rPr lang="en-GB" b="1" dirty="0"/>
            </a:br>
            <a:endParaRPr lang="en-GB" dirty="0"/>
          </a:p>
        </p:txBody>
      </p:sp>
      <p:sp>
        <p:nvSpPr>
          <p:cNvPr id="3" name="Content Placeholder 2"/>
          <p:cNvSpPr>
            <a:spLocks noGrp="1"/>
          </p:cNvSpPr>
          <p:nvPr>
            <p:ph idx="1"/>
          </p:nvPr>
        </p:nvSpPr>
        <p:spPr/>
        <p:txBody>
          <a:bodyPr/>
          <a:lstStyle/>
          <a:p>
            <a:r>
              <a:rPr lang="en-GB" dirty="0"/>
              <a:t>For policy making. E.g. WHO, MOH, GHS, TEACHING HOSPITALS, </a:t>
            </a:r>
          </a:p>
          <a:p>
            <a:r>
              <a:rPr lang="en-GB" dirty="0"/>
              <a:t>Invention of new drugs or new treatments </a:t>
            </a:r>
          </a:p>
          <a:p>
            <a:r>
              <a:rPr lang="en-GB" dirty="0"/>
              <a:t>Community improvement and development</a:t>
            </a:r>
          </a:p>
          <a:p>
            <a:r>
              <a:rPr lang="en-GB" dirty="0"/>
              <a:t>Organizational development </a:t>
            </a:r>
          </a:p>
          <a:p>
            <a:r>
              <a:rPr lang="en-GB" dirty="0"/>
              <a:t>Improve healthcare delivery </a:t>
            </a:r>
          </a:p>
          <a:p>
            <a:endParaRPr lang="en-GB" dirty="0"/>
          </a:p>
          <a:p>
            <a:endParaRPr lang="en-GB" dirty="0"/>
          </a:p>
        </p:txBody>
      </p:sp>
    </p:spTree>
    <p:extLst>
      <p:ext uri="{BB962C8B-B14F-4D97-AF65-F5344CB8AC3E}">
        <p14:creationId xmlns:p14="http://schemas.microsoft.com/office/powerpoint/2010/main" val="41429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GB" dirty="0"/>
              <a:t>Until the early 2000s, the assumption was that, most children born to HIV positive mothers will not live beyond five years (</a:t>
            </a:r>
            <a:r>
              <a:rPr lang="en-GB" dirty="0" err="1"/>
              <a:t>Ferrand</a:t>
            </a:r>
            <a:r>
              <a:rPr lang="en-GB" dirty="0"/>
              <a:t> et al., 2009). Nevertheless, a cohort study revealed that at least 13% of these children could survive to age 10 years, with more recent estimations showing that 17% of them will survive up to 15 years of age (ibid). Moreover, due to improvements in HIV treatment, mortality in </a:t>
            </a:r>
            <a:r>
              <a:rPr lang="en-GB" dirty="0" err="1"/>
              <a:t>perinatally</a:t>
            </a:r>
            <a:r>
              <a:rPr lang="en-GB" dirty="0"/>
              <a:t> infected children </a:t>
            </a:r>
            <a:r>
              <a:rPr lang="en-GB" dirty="0" err="1"/>
              <a:t>hasdeclined</a:t>
            </a:r>
            <a:r>
              <a:rPr lang="en-GB" dirty="0"/>
              <a:t>, thus making it  possible for them to live up to adolescence even in the face of the challenges of taking ARVs (</a:t>
            </a:r>
            <a:r>
              <a:rPr lang="en-GB" dirty="0" err="1"/>
              <a:t>Palladino</a:t>
            </a:r>
            <a:r>
              <a:rPr lang="en-GB" dirty="0"/>
              <a:t> et </a:t>
            </a:r>
            <a:r>
              <a:rPr lang="en-GB" dirty="0" err="1"/>
              <a:t>aI</a:t>
            </a:r>
            <a:r>
              <a:rPr lang="en-GB" dirty="0"/>
              <a:t>., 2009; Edmonds et a/., 2011). </a:t>
            </a:r>
          </a:p>
        </p:txBody>
      </p:sp>
    </p:spTree>
    <p:extLst>
      <p:ext uri="{BB962C8B-B14F-4D97-AF65-F5344CB8AC3E}">
        <p14:creationId xmlns:p14="http://schemas.microsoft.com/office/powerpoint/2010/main" val="916657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 </a:t>
            </a:r>
          </a:p>
        </p:txBody>
      </p:sp>
      <p:sp>
        <p:nvSpPr>
          <p:cNvPr id="3" name="Content Placeholder 2"/>
          <p:cNvSpPr>
            <a:spLocks noGrp="1"/>
          </p:cNvSpPr>
          <p:nvPr>
            <p:ph idx="1"/>
          </p:nvPr>
        </p:nvSpPr>
        <p:spPr/>
        <p:txBody>
          <a:bodyPr/>
          <a:lstStyle/>
          <a:p>
            <a:pPr marL="0" indent="0">
              <a:buNone/>
            </a:pPr>
            <a:r>
              <a:rPr lang="en-GB" dirty="0"/>
              <a:t>          </a:t>
            </a:r>
          </a:p>
          <a:p>
            <a:pPr marL="0" indent="0">
              <a:buNone/>
            </a:pPr>
            <a:endParaRPr lang="en-GB" dirty="0"/>
          </a:p>
          <a:p>
            <a:pPr marL="0" indent="0" algn="ctr">
              <a:buNone/>
            </a:pPr>
            <a:r>
              <a:rPr lang="en-GB" sz="8000" dirty="0"/>
              <a:t>Reference in academic writing    </a:t>
            </a:r>
          </a:p>
        </p:txBody>
      </p:sp>
    </p:spTree>
    <p:extLst>
      <p:ext uri="{BB962C8B-B14F-4D97-AF65-F5344CB8AC3E}">
        <p14:creationId xmlns:p14="http://schemas.microsoft.com/office/powerpoint/2010/main" val="3982193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is RREFERENCE</a:t>
            </a:r>
          </a:p>
        </p:txBody>
      </p:sp>
      <p:sp>
        <p:nvSpPr>
          <p:cNvPr id="3" name="Content Placeholder 2"/>
          <p:cNvSpPr>
            <a:spLocks noGrp="1"/>
          </p:cNvSpPr>
          <p:nvPr>
            <p:ph idx="1"/>
          </p:nvPr>
        </p:nvSpPr>
        <p:spPr>
          <a:xfrm>
            <a:off x="0" y="1666142"/>
            <a:ext cx="9144000" cy="4841222"/>
          </a:xfrm>
        </p:spPr>
        <p:txBody>
          <a:bodyPr>
            <a:normAutofit fontScale="85000" lnSpcReduction="20000"/>
          </a:bodyPr>
          <a:lstStyle/>
          <a:p>
            <a:r>
              <a:rPr lang="en-US" dirty="0"/>
              <a:t>Referencing or citing is standard practice for acknowledging information sources in academic writing.</a:t>
            </a:r>
          </a:p>
          <a:p>
            <a:endParaRPr lang="en-US" dirty="0"/>
          </a:p>
          <a:p>
            <a:r>
              <a:rPr lang="en-US" dirty="0"/>
              <a:t>For any assignment that requires the search and use of information you are expected to reference all sources of information and ideas.</a:t>
            </a:r>
          </a:p>
          <a:p>
            <a:endParaRPr lang="en-US" dirty="0"/>
          </a:p>
          <a:p>
            <a:r>
              <a:rPr lang="en-US" dirty="0" smtClean="0"/>
              <a:t>The </a:t>
            </a:r>
            <a:r>
              <a:rPr lang="en-US" b="1" u="sng" dirty="0"/>
              <a:t>APA Referencing Style </a:t>
            </a:r>
          </a:p>
          <a:p>
            <a:pPr lvl="1"/>
            <a:r>
              <a:rPr lang="en-US" sz="2400" dirty="0"/>
              <a:t>(American Psychological Association)</a:t>
            </a:r>
          </a:p>
          <a:p>
            <a:pPr lvl="1"/>
            <a:r>
              <a:rPr lang="en-US" sz="2400" dirty="0"/>
              <a:t>7</a:t>
            </a:r>
            <a:r>
              <a:rPr lang="en-US" sz="2400" baseline="30000" dirty="0" smtClean="0"/>
              <a:t>th</a:t>
            </a:r>
            <a:r>
              <a:rPr lang="en-US" sz="2400" dirty="0" smtClean="0"/>
              <a:t> </a:t>
            </a:r>
            <a:r>
              <a:rPr lang="en-US" sz="2400" dirty="0"/>
              <a:t>Edition, 2</a:t>
            </a:r>
            <a:r>
              <a:rPr lang="en-US" sz="2400" baseline="30000" dirty="0"/>
              <a:t>nd</a:t>
            </a:r>
            <a:r>
              <a:rPr lang="en-US" sz="2400" dirty="0"/>
              <a:t> Printing</a:t>
            </a:r>
          </a:p>
          <a:p>
            <a:r>
              <a:rPr lang="en-US" dirty="0"/>
              <a:t>Are we familiar with others? MLA (Modern Language Association Style, CHICAGO Manual Style etc.</a:t>
            </a:r>
          </a:p>
          <a:p>
            <a:endParaRPr lang="en-US" dirty="0"/>
          </a:p>
          <a:p>
            <a:pPr marL="0" indent="0">
              <a:buNone/>
            </a:pPr>
            <a:endParaRPr lang="en-US" dirty="0"/>
          </a:p>
        </p:txBody>
      </p:sp>
    </p:spTree>
    <p:extLst>
      <p:ext uri="{BB962C8B-B14F-4D97-AF65-F5344CB8AC3E}">
        <p14:creationId xmlns:p14="http://schemas.microsoft.com/office/powerpoint/2010/main" val="39251915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What is APA Style?</a:t>
            </a:r>
          </a:p>
        </p:txBody>
      </p:sp>
      <p:sp>
        <p:nvSpPr>
          <p:cNvPr id="3" name="Content Placeholder 2"/>
          <p:cNvSpPr>
            <a:spLocks noGrp="1"/>
          </p:cNvSpPr>
          <p:nvPr>
            <p:ph idx="1"/>
          </p:nvPr>
        </p:nvSpPr>
        <p:spPr/>
        <p:txBody>
          <a:bodyPr/>
          <a:lstStyle/>
          <a:p>
            <a:pPr>
              <a:lnSpc>
                <a:spcPct val="120000"/>
              </a:lnSpc>
            </a:pPr>
            <a:r>
              <a:rPr lang="en-US" dirty="0"/>
              <a:t>APA Style establishes standards of written communication concerning:</a:t>
            </a:r>
          </a:p>
          <a:p>
            <a:pPr lvl="1">
              <a:lnSpc>
                <a:spcPct val="120000"/>
              </a:lnSpc>
            </a:pPr>
            <a:r>
              <a:rPr lang="en-US" dirty="0"/>
              <a:t>the organization of content</a:t>
            </a:r>
          </a:p>
          <a:p>
            <a:pPr lvl="1">
              <a:lnSpc>
                <a:spcPct val="120000"/>
              </a:lnSpc>
            </a:pPr>
            <a:r>
              <a:rPr lang="en-US" dirty="0"/>
              <a:t>writing style</a:t>
            </a:r>
          </a:p>
          <a:p>
            <a:pPr lvl="1">
              <a:lnSpc>
                <a:spcPct val="120000"/>
              </a:lnSpc>
            </a:pPr>
            <a:r>
              <a:rPr lang="en-US" b="1" u="sng" dirty="0"/>
              <a:t>citing references</a:t>
            </a:r>
          </a:p>
          <a:p>
            <a:pPr lvl="1">
              <a:lnSpc>
                <a:spcPct val="120000"/>
              </a:lnSpc>
            </a:pPr>
            <a:r>
              <a:rPr lang="en-US" dirty="0"/>
              <a:t>and how to prepare a manuscript for publication in certain disciplines.</a:t>
            </a:r>
          </a:p>
          <a:p>
            <a:pPr>
              <a:lnSpc>
                <a:spcPct val="120000"/>
              </a:lnSpc>
            </a:pPr>
            <a:endParaRPr lang="en-US" dirty="0"/>
          </a:p>
        </p:txBody>
      </p:sp>
    </p:spTree>
    <p:extLst>
      <p:ext uri="{BB962C8B-B14F-4D97-AF65-F5344CB8AC3E}">
        <p14:creationId xmlns:p14="http://schemas.microsoft.com/office/powerpoint/2010/main" val="4900744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Why Use APA?</a:t>
            </a:r>
          </a:p>
        </p:txBody>
      </p:sp>
      <p:sp>
        <p:nvSpPr>
          <p:cNvPr id="3" name="Content Placeholder 2"/>
          <p:cNvSpPr>
            <a:spLocks noGrp="1"/>
          </p:cNvSpPr>
          <p:nvPr>
            <p:ph idx="1"/>
          </p:nvPr>
        </p:nvSpPr>
        <p:spPr>
          <a:xfrm>
            <a:off x="457200" y="1417638"/>
            <a:ext cx="8229600" cy="4872597"/>
          </a:xfrm>
        </p:spPr>
        <p:txBody>
          <a:bodyPr>
            <a:normAutofit/>
          </a:bodyPr>
          <a:lstStyle/>
          <a:p>
            <a:pPr marL="514350" indent="-514350">
              <a:lnSpc>
                <a:spcPct val="140000"/>
              </a:lnSpc>
              <a:buFont typeface="+mj-lt"/>
              <a:buAutoNum type="arabicPeriod"/>
            </a:pPr>
            <a:r>
              <a:rPr lang="en-US" dirty="0"/>
              <a:t>APA referencing allows you to:</a:t>
            </a:r>
          </a:p>
          <a:p>
            <a:pPr marL="971550" lvl="1" indent="-514350">
              <a:lnSpc>
                <a:spcPct val="140000"/>
              </a:lnSpc>
              <a:buFont typeface="+mj-lt"/>
              <a:buAutoNum type="arabicPeriod"/>
            </a:pPr>
            <a:r>
              <a:rPr lang="en-US" dirty="0"/>
              <a:t>Provide readers with cues they can use to locate information of interest to them</a:t>
            </a:r>
          </a:p>
          <a:p>
            <a:pPr marL="971550" lvl="1" indent="-514350">
              <a:lnSpc>
                <a:spcPct val="140000"/>
              </a:lnSpc>
              <a:buFont typeface="+mj-lt"/>
              <a:buAutoNum type="arabicPeriod"/>
            </a:pPr>
            <a:r>
              <a:rPr lang="en-US" dirty="0"/>
              <a:t>Establish your credibility or ethos in the field by demonstrating an awareness of your audience and their needs as fellow researchers</a:t>
            </a:r>
          </a:p>
          <a:p>
            <a:pPr marL="971550" lvl="1" indent="-514350">
              <a:lnSpc>
                <a:spcPct val="140000"/>
              </a:lnSpc>
              <a:buFont typeface="+mj-lt"/>
              <a:buAutoNum type="arabicPeriod"/>
            </a:pPr>
            <a:r>
              <a:rPr lang="en-US" dirty="0"/>
              <a:t>Protect yourself from charges of plagiarism</a:t>
            </a:r>
          </a:p>
          <a:p>
            <a:pPr marL="971550" lvl="1" indent="-514350">
              <a:lnSpc>
                <a:spcPct val="140000"/>
              </a:lnSpc>
              <a:buFont typeface="+mj-lt"/>
              <a:buAutoNum type="arabicPeriod"/>
            </a:pPr>
            <a:endParaRPr lang="en-US" dirty="0"/>
          </a:p>
        </p:txBody>
      </p:sp>
    </p:spTree>
    <p:extLst>
      <p:ext uri="{BB962C8B-B14F-4D97-AF65-F5344CB8AC3E}">
        <p14:creationId xmlns:p14="http://schemas.microsoft.com/office/powerpoint/2010/main" val="17609586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Citation/Reference - The Basics</a:t>
            </a:r>
          </a:p>
        </p:txBody>
      </p:sp>
      <p:sp>
        <p:nvSpPr>
          <p:cNvPr id="3" name="Content Placeholder 2"/>
          <p:cNvSpPr>
            <a:spLocks noGrp="1"/>
          </p:cNvSpPr>
          <p:nvPr>
            <p:ph idx="1"/>
          </p:nvPr>
        </p:nvSpPr>
        <p:spPr>
          <a:xfrm>
            <a:off x="457199" y="1600200"/>
            <a:ext cx="8488355" cy="4525963"/>
          </a:xfrm>
        </p:spPr>
        <p:txBody>
          <a:bodyPr>
            <a:normAutofit/>
          </a:bodyPr>
          <a:lstStyle/>
          <a:p>
            <a:pPr>
              <a:lnSpc>
                <a:spcPct val="200000"/>
              </a:lnSpc>
            </a:pPr>
            <a:r>
              <a:rPr lang="en-US" dirty="0"/>
              <a:t>There are two components to APA referencing:</a:t>
            </a:r>
          </a:p>
          <a:p>
            <a:pPr marL="1257300" lvl="2" indent="-457200">
              <a:lnSpc>
                <a:spcPct val="200000"/>
              </a:lnSpc>
              <a:buFont typeface="+mj-lt"/>
              <a:buAutoNum type="arabicPeriod"/>
            </a:pPr>
            <a:r>
              <a:rPr lang="en-US" b="1" i="1" dirty="0"/>
              <a:t>In-text citation </a:t>
            </a:r>
          </a:p>
          <a:p>
            <a:pPr marL="1257300" lvl="2" indent="-457200">
              <a:lnSpc>
                <a:spcPct val="200000"/>
              </a:lnSpc>
              <a:buFont typeface="+mj-lt"/>
              <a:buAutoNum type="arabicPeriod"/>
            </a:pPr>
            <a:r>
              <a:rPr lang="en-US" b="1" i="1" dirty="0"/>
              <a:t>Reference List</a:t>
            </a:r>
          </a:p>
          <a:p>
            <a:pPr>
              <a:lnSpc>
                <a:spcPct val="200000"/>
              </a:lnSpc>
            </a:pPr>
            <a:endParaRPr lang="en-US" dirty="0"/>
          </a:p>
        </p:txBody>
      </p:sp>
    </p:spTree>
    <p:extLst>
      <p:ext uri="{BB962C8B-B14F-4D97-AF65-F5344CB8AC3E}">
        <p14:creationId xmlns:p14="http://schemas.microsoft.com/office/powerpoint/2010/main" val="30238544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Citation/Reference - The Basics</a:t>
            </a:r>
          </a:p>
        </p:txBody>
      </p:sp>
      <p:sp>
        <p:nvSpPr>
          <p:cNvPr id="3" name="Content Placeholder 2"/>
          <p:cNvSpPr>
            <a:spLocks noGrp="1"/>
          </p:cNvSpPr>
          <p:nvPr>
            <p:ph idx="1"/>
          </p:nvPr>
        </p:nvSpPr>
        <p:spPr>
          <a:xfrm>
            <a:off x="457199" y="2014372"/>
            <a:ext cx="8488355" cy="4525963"/>
          </a:xfrm>
        </p:spPr>
        <p:txBody>
          <a:bodyPr>
            <a:normAutofit/>
          </a:bodyPr>
          <a:lstStyle/>
          <a:p>
            <a:pPr marL="914400" lvl="1" indent="-514350">
              <a:buFont typeface="+mj-lt"/>
              <a:buAutoNum type="arabicPeriod"/>
            </a:pPr>
            <a:r>
              <a:rPr lang="en-US" b="1" u="sng" dirty="0"/>
              <a:t>In-text citation: </a:t>
            </a:r>
            <a:r>
              <a:rPr lang="en-US" dirty="0"/>
              <a:t>Insert an in-text citation each time you:</a:t>
            </a:r>
          </a:p>
          <a:p>
            <a:pPr marL="1257300" lvl="2" indent="-457200">
              <a:buFont typeface="+mj-lt"/>
              <a:buAutoNum type="arabicPeriod"/>
            </a:pPr>
            <a:r>
              <a:rPr lang="en-US" dirty="0"/>
              <a:t> Paraphrase/summarize someone else’s work</a:t>
            </a:r>
          </a:p>
          <a:p>
            <a:pPr marL="1257300" lvl="2" indent="-457200">
              <a:buFont typeface="+mj-lt"/>
              <a:buAutoNum type="arabicPeriod"/>
            </a:pPr>
            <a:r>
              <a:rPr lang="en-US" dirty="0"/>
              <a:t>Short and long direct quotes</a:t>
            </a:r>
          </a:p>
          <a:p>
            <a:pPr marL="1257300" lvl="2" indent="-457200">
              <a:buFont typeface="+mj-lt"/>
              <a:buAutoNum type="arabicPeriod"/>
            </a:pPr>
            <a:r>
              <a:rPr lang="en-US" dirty="0"/>
              <a:t> Copy or adopt a diagram or table.</a:t>
            </a:r>
          </a:p>
          <a:p>
            <a:pPr marL="400050" lvl="1" indent="0">
              <a:buNone/>
            </a:pPr>
            <a:r>
              <a:rPr lang="en-US" dirty="0"/>
              <a:t>2</a:t>
            </a:r>
            <a:r>
              <a:rPr lang="en-US" b="1" u="sng" dirty="0"/>
              <a:t>. Reference List:</a:t>
            </a:r>
          </a:p>
          <a:p>
            <a:pPr lvl="2"/>
            <a:r>
              <a:rPr lang="en-US" dirty="0"/>
              <a:t>Provides full details for all sources referenced in your work.</a:t>
            </a:r>
          </a:p>
          <a:p>
            <a:endParaRPr lang="en-US" dirty="0"/>
          </a:p>
        </p:txBody>
      </p:sp>
    </p:spTree>
    <p:extLst>
      <p:ext uri="{BB962C8B-B14F-4D97-AF65-F5344CB8AC3E}">
        <p14:creationId xmlns:p14="http://schemas.microsoft.com/office/powerpoint/2010/main" val="27976093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In-text Citation</a:t>
            </a:r>
            <a:endParaRPr lang="en-GB"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GB" dirty="0" smtClean="0"/>
              <a:t> </a:t>
            </a:r>
            <a:r>
              <a:rPr lang="en-GB" dirty="0"/>
              <a:t>Provides full details for all sources referenced in your work.</a:t>
            </a:r>
          </a:p>
          <a:p>
            <a:r>
              <a:rPr lang="en-GB" dirty="0"/>
              <a:t>Use author-date method of in-text citation:</a:t>
            </a:r>
          </a:p>
          <a:p>
            <a:r>
              <a:rPr lang="en-GB" dirty="0"/>
              <a:t>Author's last name and year of publication should appear in the text. E.g.</a:t>
            </a:r>
          </a:p>
          <a:p>
            <a:r>
              <a:rPr lang="en-GB" dirty="0"/>
              <a:t>– (Wagner, 2007)</a:t>
            </a:r>
          </a:p>
          <a:p>
            <a:r>
              <a:rPr lang="en-GB" dirty="0"/>
              <a:t>– Wagner (2007)</a:t>
            </a:r>
          </a:p>
          <a:p>
            <a:r>
              <a:rPr lang="en-GB" dirty="0"/>
              <a:t>According to Wagner (2007), most people do not seek HIV care until they are experiencing severe symptoms.</a:t>
            </a:r>
          </a:p>
          <a:p>
            <a:r>
              <a:rPr lang="en-GB" dirty="0"/>
              <a:t>It is known that most people do not seek HIV care until they are experiencing severe symptoms (Wagner, 2007</a:t>
            </a:r>
            <a:r>
              <a:rPr lang="en-GB" dirty="0" smtClean="0"/>
              <a:t>).</a:t>
            </a:r>
            <a:endParaRPr lang="en-GB" dirty="0"/>
          </a:p>
        </p:txBody>
      </p:sp>
    </p:spTree>
    <p:extLst>
      <p:ext uri="{BB962C8B-B14F-4D97-AF65-F5344CB8AC3E}">
        <p14:creationId xmlns:p14="http://schemas.microsoft.com/office/powerpoint/2010/main" val="8762433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In-text Citation Cont.</a:t>
            </a:r>
            <a:endParaRPr lang="en-GB" dirty="0"/>
          </a:p>
        </p:txBody>
      </p:sp>
      <p:sp>
        <p:nvSpPr>
          <p:cNvPr id="3" name="Content Placeholder 2"/>
          <p:cNvSpPr>
            <a:spLocks noGrp="1"/>
          </p:cNvSpPr>
          <p:nvPr>
            <p:ph idx="1"/>
          </p:nvPr>
        </p:nvSpPr>
        <p:spPr>
          <a:xfrm>
            <a:off x="457200" y="1600200"/>
            <a:ext cx="8229600" cy="5257800"/>
          </a:xfrm>
        </p:spPr>
        <p:txBody>
          <a:bodyPr/>
          <a:lstStyle/>
          <a:p>
            <a:r>
              <a:rPr lang="en-GB" dirty="0"/>
              <a:t>For two authors connect both authors' last names with &amp; (ampersand) and include the year.</a:t>
            </a:r>
          </a:p>
          <a:p>
            <a:r>
              <a:rPr lang="en-GB" dirty="0"/>
              <a:t>(Wegener &amp; Petty, 1994)</a:t>
            </a:r>
          </a:p>
          <a:p>
            <a:r>
              <a:rPr lang="en-GB" dirty="0"/>
              <a:t>If there are 3 or more authors use et al., which means "and others."</a:t>
            </a:r>
          </a:p>
          <a:p>
            <a:r>
              <a:rPr lang="en-GB" dirty="0"/>
              <a:t>-(Harris et al., 2018)</a:t>
            </a:r>
          </a:p>
          <a:p>
            <a:endParaRPr lang="en-GB" dirty="0"/>
          </a:p>
        </p:txBody>
      </p:sp>
    </p:spTree>
    <p:extLst>
      <p:ext uri="{BB962C8B-B14F-4D97-AF65-F5344CB8AC3E}">
        <p14:creationId xmlns:p14="http://schemas.microsoft.com/office/powerpoint/2010/main" val="35950790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In-text Citation Cont. </a:t>
            </a:r>
            <a:endParaRPr lang="en-GB" dirty="0"/>
          </a:p>
        </p:txBody>
      </p:sp>
      <p:sp>
        <p:nvSpPr>
          <p:cNvPr id="3" name="Content Placeholder 2"/>
          <p:cNvSpPr>
            <a:spLocks noGrp="1"/>
          </p:cNvSpPr>
          <p:nvPr>
            <p:ph idx="1"/>
          </p:nvPr>
        </p:nvSpPr>
        <p:spPr/>
        <p:txBody>
          <a:bodyPr>
            <a:normAutofit fontScale="85000" lnSpcReduction="20000"/>
          </a:bodyPr>
          <a:lstStyle/>
          <a:p>
            <a:r>
              <a:rPr lang="en-GB" dirty="0"/>
              <a:t>For group authors; First time with an abbreviation:</a:t>
            </a:r>
          </a:p>
          <a:p>
            <a:r>
              <a:rPr lang="en-GB" dirty="0"/>
              <a:t>(Center for Disease Control and Prevention [CDC], 2019)</a:t>
            </a:r>
          </a:p>
          <a:p>
            <a:r>
              <a:rPr lang="en-GB" dirty="0"/>
              <a:t>Then all subsequent citations: (CDC, 2019)</a:t>
            </a:r>
          </a:p>
          <a:p>
            <a:r>
              <a:rPr lang="en-GB" dirty="0"/>
              <a:t>A situation where three different authors or papers pointing to the same issue from different perspective, this is how the in-text-citation is done. (Snow,2010; Baghdadi, 2005; </a:t>
            </a:r>
            <a:r>
              <a:rPr lang="en-GB" dirty="0" err="1"/>
              <a:t>Wyrod</a:t>
            </a:r>
            <a:r>
              <a:rPr lang="en-GB" dirty="0"/>
              <a:t>, 2011)</a:t>
            </a:r>
          </a:p>
          <a:p>
            <a:r>
              <a:rPr lang="en-GB" dirty="0"/>
              <a:t>E.g. Studies show that gender inequities may work differently in different contexts to hinder either men or women from accessing healthcare (Snow, 2010; Baghdadi, 2005; </a:t>
            </a:r>
            <a:r>
              <a:rPr lang="en-GB" dirty="0" err="1"/>
              <a:t>Wyrod</a:t>
            </a:r>
            <a:r>
              <a:rPr lang="en-GB" dirty="0"/>
              <a:t>, 2011)</a:t>
            </a:r>
          </a:p>
        </p:txBody>
      </p:sp>
    </p:spTree>
    <p:extLst>
      <p:ext uri="{BB962C8B-B14F-4D97-AF65-F5344CB8AC3E}">
        <p14:creationId xmlns:p14="http://schemas.microsoft.com/office/powerpoint/2010/main" val="40848493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In-text Citation Cont. </a:t>
            </a:r>
            <a:endParaRPr lang="en-GB"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GB" dirty="0" smtClean="0"/>
              <a:t>NOT </a:t>
            </a:r>
          </a:p>
          <a:p>
            <a:r>
              <a:rPr lang="en-GB" dirty="0" smtClean="0"/>
              <a:t>Directly </a:t>
            </a:r>
            <a:r>
              <a:rPr lang="en-GB" dirty="0"/>
              <a:t>quoting the material, or making reference to an entire book, article or other work, you only have to make reference to the author and year of publication and not the page number in your in-text reference.</a:t>
            </a:r>
          </a:p>
          <a:p>
            <a:r>
              <a:rPr lang="en-GB" dirty="0"/>
              <a:t>NB: All sources cited in the text must appear in the reference list at the end of the paper.</a:t>
            </a:r>
          </a:p>
          <a:p>
            <a:r>
              <a:rPr lang="en-GB" dirty="0"/>
              <a:t>If you are directly quoting from a work, you have to include author, year of publication, and the page number for the reference (preceded by "p."). Introduce the quotation with a signal phrase that includes the author's last name followed by the date of publication in parentheses.</a:t>
            </a:r>
          </a:p>
          <a:p>
            <a:r>
              <a:rPr lang="en-GB" dirty="0"/>
              <a:t>According to Jones (1998), "Students often had difficulty using APA style, especially when it was their first time" (p. 199).</a:t>
            </a:r>
          </a:p>
        </p:txBody>
      </p:sp>
    </p:spTree>
    <p:extLst>
      <p:ext uri="{BB962C8B-B14F-4D97-AF65-F5344CB8AC3E}">
        <p14:creationId xmlns:p14="http://schemas.microsoft.com/office/powerpoint/2010/main" val="186717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196752"/>
            <a:ext cx="9144000" cy="5661248"/>
          </a:xfrm>
        </p:spPr>
        <p:txBody>
          <a:bodyPr>
            <a:normAutofit fontScale="77500" lnSpcReduction="20000"/>
          </a:bodyPr>
          <a:lstStyle/>
          <a:p>
            <a:endParaRPr lang="en-GB" dirty="0" smtClean="0"/>
          </a:p>
          <a:p>
            <a:r>
              <a:rPr lang="en-GB" dirty="0" smtClean="0"/>
              <a:t>According </a:t>
            </a:r>
            <a:r>
              <a:rPr lang="en-GB" dirty="0"/>
              <a:t>to the WHO (2014), stroke results from an interruption of blood supply to the brain, as a result of burst of blood vessel or a block by a clot. Stroke has been found to be the second leading cause of death in the world and the most frequent cause of severe adult disability (</a:t>
            </a:r>
            <a:r>
              <a:rPr lang="en-GB" dirty="0" err="1"/>
              <a:t>Donkor</a:t>
            </a:r>
            <a:r>
              <a:rPr lang="en-GB" dirty="0"/>
              <a:t> et al., 2014). Studies by Adamson et al</a:t>
            </a:r>
            <a:r>
              <a:rPr lang="en-GB" i="1" dirty="0"/>
              <a:t>.</a:t>
            </a:r>
            <a:r>
              <a:rPr lang="en-GB" dirty="0"/>
              <a:t>, (2004) suggested that 70,000 individuals are living with stroke and its consequences, and each year, there will be approximately 12,500 new stroke events.  Stroke has also been found to be a major contributor to disability and reduced quality of life (</a:t>
            </a:r>
            <a:r>
              <a:rPr lang="en-GB" dirty="0" err="1"/>
              <a:t>Agyemang</a:t>
            </a:r>
            <a:r>
              <a:rPr lang="en-GB" dirty="0"/>
              <a:t> et al., 2012) with more than half of all stroke survivors left dependent on others for everyday activities (Royal College of Physicians National Sentinel Stroke Clinical Audit, 2011). Stroke cases appear to be a major global health problem in terms of death and major disability that will continue to increase over the next 20 years as the population ages (</a:t>
            </a:r>
            <a:r>
              <a:rPr lang="en-GB" dirty="0" err="1"/>
              <a:t>Donnan</a:t>
            </a:r>
            <a:r>
              <a:rPr lang="en-GB" dirty="0"/>
              <a:t> et al., 2008).</a:t>
            </a:r>
          </a:p>
          <a:p>
            <a:endParaRPr lang="en-GB" dirty="0"/>
          </a:p>
        </p:txBody>
      </p:sp>
    </p:spTree>
    <p:extLst>
      <p:ext uri="{BB962C8B-B14F-4D97-AF65-F5344CB8AC3E}">
        <p14:creationId xmlns:p14="http://schemas.microsoft.com/office/powerpoint/2010/main" val="35466070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In-text Citation Cont. </a:t>
            </a:r>
          </a:p>
        </p:txBody>
      </p:sp>
      <p:sp>
        <p:nvSpPr>
          <p:cNvPr id="3" name="Content Placeholder 2"/>
          <p:cNvSpPr>
            <a:spLocks noGrp="1"/>
          </p:cNvSpPr>
          <p:nvPr>
            <p:ph idx="1"/>
          </p:nvPr>
        </p:nvSpPr>
        <p:spPr>
          <a:xfrm>
            <a:off x="89756" y="1407344"/>
            <a:ext cx="8964488" cy="5257800"/>
          </a:xfrm>
        </p:spPr>
        <p:txBody>
          <a:bodyPr>
            <a:noAutofit/>
          </a:bodyPr>
          <a:lstStyle/>
          <a:p>
            <a:r>
              <a:rPr lang="en-GB" sz="2400" dirty="0"/>
              <a:t>Jones (1998) found "students often had difficulty using APA style" (p. 199); what implications does this have for teachers?</a:t>
            </a:r>
          </a:p>
          <a:p>
            <a:r>
              <a:rPr lang="en-GB" sz="2400" dirty="0"/>
              <a:t>If the author is not named in a signal phrase, place the author's last name, the year of publication, and the page number in parentheses after the quotation.</a:t>
            </a:r>
          </a:p>
          <a:p>
            <a:r>
              <a:rPr lang="en-GB" sz="2400" dirty="0"/>
              <a:t>– She stated, "Students often had difficulty using APA style" (Jones, 1998, p. 199), but she did not offer an explanation as to why.</a:t>
            </a:r>
          </a:p>
          <a:p>
            <a:r>
              <a:rPr lang="en-GB" sz="2400" dirty="0"/>
              <a:t>If you're quoting the exact words of someone else, introduce the quote with an in-text citation in parentheses. Any sentence punctuation goes after the closing parenthesis</a:t>
            </a:r>
            <a:r>
              <a:rPr lang="en-GB" sz="2400" dirty="0" smtClean="0"/>
              <a:t>.</a:t>
            </a:r>
          </a:p>
          <a:p>
            <a:r>
              <a:rPr lang="en-GB" sz="2400" dirty="0" smtClean="0"/>
              <a:t> </a:t>
            </a:r>
            <a:r>
              <a:rPr lang="en-GB" sz="2400" dirty="0"/>
              <a:t>According to Brown (2019), "Direct quote" (p. 1021</a:t>
            </a:r>
            <a:r>
              <a:rPr lang="en-GB" sz="2400" dirty="0" smtClean="0"/>
              <a:t>).</a:t>
            </a:r>
          </a:p>
          <a:p>
            <a:r>
              <a:rPr lang="en-GB" sz="2400" dirty="0" smtClean="0"/>
              <a:t> </a:t>
            </a:r>
            <a:r>
              <a:rPr lang="en-GB" sz="2400" dirty="0"/>
              <a:t>Brown (2019) found that "Direct quote" (p. 1021</a:t>
            </a:r>
            <a:r>
              <a:rPr lang="en-GB" sz="2400" dirty="0" smtClean="0"/>
              <a:t>).</a:t>
            </a:r>
          </a:p>
          <a:p>
            <a:r>
              <a:rPr lang="en-GB" sz="2400" dirty="0" smtClean="0"/>
              <a:t>[</a:t>
            </a:r>
            <a:r>
              <a:rPr lang="en-GB" sz="2400" dirty="0"/>
              <a:t>Some other introduction] "Direct quote" (Brown, 2019, p. 1021).</a:t>
            </a:r>
          </a:p>
        </p:txBody>
      </p:sp>
    </p:spTree>
    <p:extLst>
      <p:ext uri="{BB962C8B-B14F-4D97-AF65-F5344CB8AC3E}">
        <p14:creationId xmlns:p14="http://schemas.microsoft.com/office/powerpoint/2010/main" val="39400543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List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Reference </a:t>
            </a:r>
            <a:r>
              <a:rPr lang="en-GB" dirty="0"/>
              <a:t>List is a single list found at the end of a research work, Books, journals articles, electronic sources etc.</a:t>
            </a:r>
          </a:p>
          <a:p>
            <a:r>
              <a:rPr lang="en-GB" dirty="0"/>
              <a:t>1. Provides full details for all sources referenced in your work. Each source you cite in the paper must appear in your reference list.</a:t>
            </a:r>
          </a:p>
          <a:p>
            <a:r>
              <a:rPr lang="en-GB" dirty="0"/>
              <a:t>2. Arranged alphabetically</a:t>
            </a:r>
          </a:p>
          <a:p>
            <a:r>
              <a:rPr lang="en-GB" dirty="0"/>
              <a:t>3. Include the complete citation at the end of your paper in a references section. References are organized by the author's last name in alphabetic (A-Z) order. Use a hanging indent to separate each list item.</a:t>
            </a:r>
          </a:p>
        </p:txBody>
      </p:sp>
    </p:spTree>
    <p:extLst>
      <p:ext uri="{BB962C8B-B14F-4D97-AF65-F5344CB8AC3E}">
        <p14:creationId xmlns:p14="http://schemas.microsoft.com/office/powerpoint/2010/main" val="36648513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Basic format</a:t>
            </a:r>
            <a:br>
              <a:rPr lang="en-GB" dirty="0"/>
            </a:br>
            <a:r>
              <a:rPr lang="en-GB" dirty="0"/>
              <a:t>Journal Articles </a:t>
            </a:r>
            <a:r>
              <a:rPr lang="en-GB" dirty="0" smtClean="0"/>
              <a:t>referencing</a:t>
            </a:r>
            <a:endParaRPr lang="en-GB"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dirty="0" smtClean="0"/>
              <a:t>Author</a:t>
            </a:r>
            <a:r>
              <a:rPr lang="en-GB" dirty="0"/>
              <a:t>, A. A., &amp; Author, B. B. (Date). Title of the work. Source where you can retrieve the work. URL or DOI if available</a:t>
            </a:r>
          </a:p>
          <a:p>
            <a:r>
              <a:rPr lang="en-GB" dirty="0"/>
              <a:t>1. Author(s). Note: List each author's last name and initial as Author, A. A., Author, B. B., &amp; Author, C. C. Use an ampersand (&amp;) before the final author's name.</a:t>
            </a:r>
          </a:p>
          <a:p>
            <a:r>
              <a:rPr lang="en-GB" dirty="0"/>
              <a:t>2. (Year).</a:t>
            </a:r>
          </a:p>
          <a:p>
            <a:r>
              <a:rPr lang="en-GB" dirty="0"/>
              <a:t>3. Title of the article. Note: For works that are part of a greater whole (e.g. articles, chapter), use sentence case. Only the first word of the title and subtitle and proper nouns are capitalized.</a:t>
            </a:r>
          </a:p>
          <a:p>
            <a:r>
              <a:rPr lang="en-GB" dirty="0"/>
              <a:t>4. Title of the Journal, note: Italicize and capitalize each word in the journal.</a:t>
            </a:r>
          </a:p>
          <a:p>
            <a:r>
              <a:rPr lang="en-GB" dirty="0"/>
              <a:t>5. Volume Note: Italicize the journal volume. If there is no issue, include a comma before the page range</a:t>
            </a:r>
            <a:r>
              <a:rPr lang="en-GB" dirty="0" smtClean="0"/>
              <a:t>.</a:t>
            </a:r>
            <a:endParaRPr lang="en-GB" dirty="0"/>
          </a:p>
        </p:txBody>
      </p:sp>
    </p:spTree>
    <p:extLst>
      <p:ext uri="{BB962C8B-B14F-4D97-AF65-F5344CB8AC3E}">
        <p14:creationId xmlns:p14="http://schemas.microsoft.com/office/powerpoint/2010/main" val="12300930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r>
              <a:rPr lang="en-GB" dirty="0"/>
              <a:t>6. (Issue), Note: If there is an issue number in addition to a volume number, include it in parentheses.</a:t>
            </a:r>
          </a:p>
          <a:p>
            <a:r>
              <a:rPr lang="en-GB" dirty="0"/>
              <a:t>7. Page range.</a:t>
            </a:r>
          </a:p>
          <a:p>
            <a:r>
              <a:rPr lang="en-GB" dirty="0"/>
              <a:t>8. DOI (Digital Object Identifier</a:t>
            </a:r>
            <a:r>
              <a:rPr lang="en-GB" dirty="0" smtClean="0"/>
              <a:t>)</a:t>
            </a:r>
          </a:p>
          <a:p>
            <a:r>
              <a:rPr lang="en-GB" dirty="0" err="1" smtClean="0"/>
              <a:t>Ashing‐Giwa</a:t>
            </a:r>
            <a:r>
              <a:rPr lang="en-GB" dirty="0"/>
              <a:t>, K. T., Padilla, G., </a:t>
            </a:r>
            <a:r>
              <a:rPr lang="en-GB" dirty="0" err="1"/>
              <a:t>Tejero</a:t>
            </a:r>
            <a:r>
              <a:rPr lang="en-GB" dirty="0"/>
              <a:t>, J., Kraemer, J., Wright, K., Coscarelli, A., Clayton, S., Williams, I., &amp; Hills, D. (2004). Understanding the breast cancer experience of women: A qualitative study of African American, Asian American, Latina and Caucasian cancer survivors. Psycho‐Oncology, 13(6), 408-428. https://doi.org/10.1002/pon.750</a:t>
            </a:r>
          </a:p>
        </p:txBody>
      </p:sp>
    </p:spTree>
    <p:extLst>
      <p:ext uri="{BB962C8B-B14F-4D97-AF65-F5344CB8AC3E}">
        <p14:creationId xmlns:p14="http://schemas.microsoft.com/office/powerpoint/2010/main" val="10338553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News/Magazine Articles </a:t>
            </a:r>
            <a:r>
              <a:rPr lang="en-GB" dirty="0" smtClean="0"/>
              <a:t>referencing</a:t>
            </a:r>
            <a:endParaRPr lang="en-GB" dirty="0"/>
          </a:p>
        </p:txBody>
      </p:sp>
      <p:sp>
        <p:nvSpPr>
          <p:cNvPr id="3" name="Content Placeholder 2"/>
          <p:cNvSpPr>
            <a:spLocks noGrp="1"/>
          </p:cNvSpPr>
          <p:nvPr>
            <p:ph idx="1"/>
          </p:nvPr>
        </p:nvSpPr>
        <p:spPr>
          <a:xfrm>
            <a:off x="457200" y="1600200"/>
            <a:ext cx="8229600" cy="5257800"/>
          </a:xfrm>
        </p:spPr>
        <p:txBody>
          <a:bodyPr/>
          <a:lstStyle/>
          <a:p>
            <a:pPr marL="0" indent="0">
              <a:buNone/>
            </a:pPr>
            <a:endParaRPr lang="en-GB" dirty="0"/>
          </a:p>
          <a:p>
            <a:r>
              <a:rPr lang="en-GB" dirty="0" smtClean="0"/>
              <a:t>1</a:t>
            </a:r>
            <a:r>
              <a:rPr lang="en-GB" dirty="0"/>
              <a:t>. Author(s). Note: List each author's last name and initials as Author, A. A., Author, B. B., &amp; Author, C. C. Use an ampersand (&amp;) before the final author's name.</a:t>
            </a:r>
          </a:p>
        </p:txBody>
      </p:sp>
    </p:spTree>
    <p:extLst>
      <p:ext uri="{BB962C8B-B14F-4D97-AF65-F5344CB8AC3E}">
        <p14:creationId xmlns:p14="http://schemas.microsoft.com/office/powerpoint/2010/main" val="25969173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News/Magazine Articles referencing</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GB" dirty="0"/>
              <a:t>2. (Year, Month Date). Note: You do not need to abbreviate the month.</a:t>
            </a:r>
          </a:p>
          <a:p>
            <a:r>
              <a:rPr lang="en-GB" dirty="0"/>
              <a:t>3. Title of the article. Note: For works that are part of a greater whole (e.g. articles, chapter), use sentence case. Only the first word of the title and subtitle and proper nouns are capitalized.</a:t>
            </a:r>
          </a:p>
          <a:p>
            <a:r>
              <a:rPr lang="en-GB" dirty="0"/>
              <a:t>4. Title of the Newspaper or Publication. Note: Italicize and capitalize each word in the publication.</a:t>
            </a:r>
          </a:p>
          <a:p>
            <a:r>
              <a:rPr lang="en-GB" dirty="0"/>
              <a:t>5. URL</a:t>
            </a:r>
          </a:p>
          <a:p>
            <a:r>
              <a:rPr lang="en-GB" dirty="0"/>
              <a:t>Kennedy, M. (2018, October 15). To prevent wildfires, PG&amp;E pre-emptively cuts power to thousands in California. NPR. https://www.npr.org/2018/10/15/657468903/to-prevent-wildfires-pg-e-preemptively-cuts-power-to-thousands-in-california</a:t>
            </a:r>
          </a:p>
        </p:txBody>
      </p:sp>
    </p:spTree>
    <p:extLst>
      <p:ext uri="{BB962C8B-B14F-4D97-AF65-F5344CB8AC3E}">
        <p14:creationId xmlns:p14="http://schemas.microsoft.com/office/powerpoint/2010/main" val="22178440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Books (Print or Online</a:t>
            </a:r>
            <a:r>
              <a:rPr lang="en-GB" dirty="0" smtClean="0"/>
              <a:t>)</a:t>
            </a:r>
            <a:endParaRPr lang="en-GB"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GB" dirty="0" smtClean="0"/>
              <a:t>1</a:t>
            </a:r>
            <a:r>
              <a:rPr lang="en-GB" dirty="0"/>
              <a:t>. Author(s). Note: List each author's last name and initials as Author, A. A., Author, B. B., &amp; Author, C. C. Use an ampersand (&amp;) before the final author's name.</a:t>
            </a:r>
          </a:p>
          <a:p>
            <a:r>
              <a:rPr lang="en-GB" dirty="0"/>
              <a:t>2. (Year).</a:t>
            </a:r>
          </a:p>
          <a:p>
            <a:r>
              <a:rPr lang="en-GB" dirty="0"/>
              <a:t>3. Title of the book. Note: For works that stand alone (e.g. books, reports), italicize the title. Only capitalize the first word of the title and subtitle and any proper nouns.</a:t>
            </a:r>
          </a:p>
          <a:p>
            <a:r>
              <a:rPr lang="en-GB" dirty="0"/>
              <a:t>4. (Edition). Note: If there is an edition or volume, include it in parentheses and use abbreviations of ed. or vol.</a:t>
            </a:r>
          </a:p>
          <a:p>
            <a:r>
              <a:rPr lang="en-GB" dirty="0"/>
              <a:t>5. Publisher. Note: You do not need to include the publisher location or databases where you retrieved it.</a:t>
            </a:r>
          </a:p>
          <a:p>
            <a:r>
              <a:rPr lang="en-GB" dirty="0"/>
              <a:t>Schmidt, N. A., &amp; Brown, J. M. (2017). Evidence-based practice for nurses: Appraisal and application of research (4th ed.). Jones &amp; Bartlett Learning, LLC.</a:t>
            </a:r>
          </a:p>
        </p:txBody>
      </p:sp>
    </p:spTree>
    <p:extLst>
      <p:ext uri="{BB962C8B-B14F-4D97-AF65-F5344CB8AC3E}">
        <p14:creationId xmlns:p14="http://schemas.microsoft.com/office/powerpoint/2010/main" val="28621900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Book chapter and editor(s</a:t>
            </a:r>
            <a:r>
              <a:rPr lang="en-GB" dirty="0" smtClean="0"/>
              <a:t>)</a:t>
            </a:r>
            <a:endParaRPr lang="en-GB" dirty="0"/>
          </a:p>
        </p:txBody>
      </p:sp>
      <p:sp>
        <p:nvSpPr>
          <p:cNvPr id="3" name="Content Placeholder 2"/>
          <p:cNvSpPr>
            <a:spLocks noGrp="1"/>
          </p:cNvSpPr>
          <p:nvPr>
            <p:ph idx="1"/>
          </p:nvPr>
        </p:nvSpPr>
        <p:spPr/>
        <p:txBody>
          <a:bodyPr>
            <a:normAutofit fontScale="92500"/>
          </a:bodyPr>
          <a:lstStyle/>
          <a:p>
            <a:r>
              <a:rPr lang="en-GB" dirty="0" smtClean="0"/>
              <a:t>1</a:t>
            </a:r>
            <a:r>
              <a:rPr lang="en-GB" dirty="0"/>
              <a:t>. Author(s). Note: List each chapter author's last name and initials as Author, A. A., Author, B. B., &amp; Author, C. C. Use an ampersand (&amp;) before the final author's name.</a:t>
            </a:r>
          </a:p>
          <a:p>
            <a:r>
              <a:rPr lang="en-GB" dirty="0"/>
              <a:t>2. (Year).</a:t>
            </a:r>
          </a:p>
          <a:p>
            <a:r>
              <a:rPr lang="en-GB" dirty="0"/>
              <a:t>3. Title of the chapter. Note: For works that are part of a greater whole (e.g. articles, chapter), use sentence case. Only the first word of the title and subtitle and proper nouns are capitalized.</a:t>
            </a:r>
          </a:p>
        </p:txBody>
      </p:sp>
    </p:spTree>
    <p:extLst>
      <p:ext uri="{BB962C8B-B14F-4D97-AF65-F5344CB8AC3E}">
        <p14:creationId xmlns:p14="http://schemas.microsoft.com/office/powerpoint/2010/main" val="30484964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chapter and editor(s)</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GB" dirty="0"/>
              <a:t>4. In Editor(s), Note: List each editor's last name and initials as A. A. Editor, B. B. Editor, &amp; C. C. Editors, include (Ed.) or (Eds.) in parentheses, and end with a comma.</a:t>
            </a:r>
          </a:p>
          <a:p>
            <a:r>
              <a:rPr lang="en-GB" dirty="0"/>
              <a:t>5. Title of the book Note: For works that stand alone (e.g. books, reports), italicize the title. Only capitalize the first word of the title and subtitle and any proper nouns.</a:t>
            </a:r>
          </a:p>
          <a:p>
            <a:r>
              <a:rPr lang="en-GB" dirty="0"/>
              <a:t>6. (</a:t>
            </a:r>
            <a:r>
              <a:rPr lang="en-GB" dirty="0" err="1"/>
              <a:t>pp.xx</a:t>
            </a:r>
            <a:r>
              <a:rPr lang="en-GB" dirty="0"/>
              <a:t>-xx).</a:t>
            </a:r>
          </a:p>
          <a:p>
            <a:r>
              <a:rPr lang="en-GB" dirty="0"/>
              <a:t>7. Publisher. Note: You do not need to include the publisher location or databases where you retrieved it.</a:t>
            </a:r>
          </a:p>
          <a:p>
            <a:r>
              <a:rPr lang="en-GB" dirty="0"/>
              <a:t>McCormack, B., </a:t>
            </a:r>
            <a:r>
              <a:rPr lang="en-GB" dirty="0" err="1"/>
              <a:t>McCance</a:t>
            </a:r>
            <a:r>
              <a:rPr lang="en-GB" dirty="0"/>
              <a:t>, T., &amp; Maben, J. (2013). Outcome evaluation in the development of person-centred practice. In B. McCormack, K. Manley, &amp; A. </a:t>
            </a:r>
            <a:r>
              <a:rPr lang="en-GB" dirty="0" err="1"/>
              <a:t>Titchen</a:t>
            </a:r>
            <a:r>
              <a:rPr lang="en-GB" dirty="0"/>
              <a:t> (Eds.), Practice development in nursing and healthcare (pp. 190-211). John Wiley &amp; Sons.</a:t>
            </a:r>
          </a:p>
        </p:txBody>
      </p:sp>
    </p:spTree>
    <p:extLst>
      <p:ext uri="{BB962C8B-B14F-4D97-AF65-F5344CB8AC3E}">
        <p14:creationId xmlns:p14="http://schemas.microsoft.com/office/powerpoint/2010/main" val="36073949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Web </a:t>
            </a:r>
            <a:r>
              <a:rPr lang="en-GB" dirty="0" smtClean="0"/>
              <a:t>page</a:t>
            </a:r>
            <a:endParaRPr lang="en-GB"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GB" dirty="0" smtClean="0"/>
              <a:t>1</a:t>
            </a:r>
            <a:r>
              <a:rPr lang="en-GB" dirty="0"/>
              <a:t>. Author(s). Note: List each author's last name and initials as Author, A. A., Author, B. B., &amp; Author, C. C. If there is no author, spell out the name of the organization or site.</a:t>
            </a:r>
          </a:p>
          <a:p>
            <a:r>
              <a:rPr lang="en-GB" dirty="0"/>
              <a:t>2. (Year, Month Date). Note: Provide as specific a date as is available, but may be only the year. If there is no date use (</a:t>
            </a:r>
            <a:r>
              <a:rPr lang="en-GB" dirty="0" err="1"/>
              <a:t>n.d.</a:t>
            </a:r>
            <a:r>
              <a:rPr lang="en-GB" dirty="0"/>
              <a:t>).</a:t>
            </a:r>
          </a:p>
          <a:p>
            <a:r>
              <a:rPr lang="en-GB" dirty="0"/>
              <a:t>3. Title of page or section. Note: Italicize the title of the page.</a:t>
            </a:r>
          </a:p>
          <a:p>
            <a:r>
              <a:rPr lang="en-GB" dirty="0"/>
              <a:t>4. Source. Note: Usually the official name of the website. If the source would be the same as the author, you can omit the source to avoid repetition.</a:t>
            </a:r>
          </a:p>
          <a:p>
            <a:r>
              <a:rPr lang="en-GB" dirty="0"/>
              <a:t>5. URL</a:t>
            </a:r>
          </a:p>
          <a:p>
            <a:r>
              <a:rPr lang="en-GB" dirty="0"/>
              <a:t>Center for Disease Control and Prevention. (2018, August 22). Preventing HPV-associated cancers. https://www.cdc.gov/features/adultvaccinations/</a:t>
            </a:r>
          </a:p>
        </p:txBody>
      </p:sp>
    </p:spTree>
    <p:extLst>
      <p:ext uri="{BB962C8B-B14F-4D97-AF65-F5344CB8AC3E}">
        <p14:creationId xmlns:p14="http://schemas.microsoft.com/office/powerpoint/2010/main" val="146966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to the Study</a:t>
            </a:r>
          </a:p>
        </p:txBody>
      </p:sp>
      <p:sp>
        <p:nvSpPr>
          <p:cNvPr id="3" name="Content Placeholder 2"/>
          <p:cNvSpPr>
            <a:spLocks noGrp="1"/>
          </p:cNvSpPr>
          <p:nvPr>
            <p:ph idx="1"/>
          </p:nvPr>
        </p:nvSpPr>
        <p:spPr>
          <a:xfrm>
            <a:off x="0" y="1340768"/>
            <a:ext cx="8964488" cy="5517232"/>
          </a:xfrm>
        </p:spPr>
        <p:txBody>
          <a:bodyPr>
            <a:normAutofit/>
          </a:bodyPr>
          <a:lstStyle/>
          <a:p>
            <a:r>
              <a:rPr lang="en-US" sz="2600" dirty="0"/>
              <a:t>The background has the following functions;</a:t>
            </a:r>
            <a:endParaRPr lang="en-US" sz="2400" dirty="0"/>
          </a:p>
          <a:p>
            <a:pPr lvl="1"/>
            <a:r>
              <a:rPr lang="en-US" sz="2000" dirty="0"/>
              <a:t>A background sets the stage for the entire study</a:t>
            </a:r>
          </a:p>
          <a:p>
            <a:pPr lvl="1"/>
            <a:r>
              <a:rPr lang="en-US" sz="2000" dirty="0"/>
              <a:t>Provides a description of the research problem</a:t>
            </a:r>
          </a:p>
          <a:p>
            <a:pPr lvl="1"/>
            <a:r>
              <a:rPr lang="en-US" sz="2000" dirty="0"/>
              <a:t>Describes the concern leading to the research</a:t>
            </a:r>
          </a:p>
          <a:p>
            <a:pPr lvl="1"/>
            <a:r>
              <a:rPr lang="en-US" sz="2000" dirty="0"/>
              <a:t>Describes the problem that initiated the research</a:t>
            </a:r>
          </a:p>
          <a:p>
            <a:pPr lvl="1"/>
            <a:r>
              <a:rPr lang="en-US" sz="2000" dirty="0"/>
              <a:t>Creates reader interest in the topic</a:t>
            </a:r>
          </a:p>
          <a:p>
            <a:pPr lvl="1"/>
            <a:r>
              <a:rPr lang="en-US" sz="2000" dirty="0"/>
              <a:t>Places the study within a larger context of empirical scholarly literature</a:t>
            </a:r>
          </a:p>
          <a:p>
            <a:pPr lvl="1"/>
            <a:r>
              <a:rPr lang="en-US" sz="2000" dirty="0"/>
              <a:t>Describes all the variables involved in the research</a:t>
            </a:r>
          </a:p>
          <a:p>
            <a:pPr lvl="1"/>
            <a:endParaRPr lang="en-US" sz="2000" dirty="0"/>
          </a:p>
          <a:p>
            <a:endParaRPr lang="en-US" sz="2400" dirty="0"/>
          </a:p>
        </p:txBody>
      </p:sp>
      <p:pic>
        <p:nvPicPr>
          <p:cNvPr id="4" name="Picture 3"/>
          <p:cNvPicPr>
            <a:picLocks noChangeAspect="1"/>
          </p:cNvPicPr>
          <p:nvPr/>
        </p:nvPicPr>
        <p:blipFill>
          <a:blip r:embed="rId2" cstate="print"/>
          <a:stretch>
            <a:fillRect/>
          </a:stretch>
        </p:blipFill>
        <p:spPr>
          <a:xfrm>
            <a:off x="7010400" y="5652052"/>
            <a:ext cx="2133600" cy="1205948"/>
          </a:xfrm>
          <a:prstGeom prst="rect">
            <a:avLst/>
          </a:prstGeom>
          <a:ln>
            <a:noFill/>
          </a:ln>
          <a:effectLst>
            <a:softEdge rad="112500"/>
          </a:effectLst>
        </p:spPr>
      </p:pic>
      <p:sp>
        <p:nvSpPr>
          <p:cNvPr id="7" name="Footer Placeholder 6"/>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8" name="Slide Number Placeholder 7"/>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13</a:t>
            </a:fld>
            <a:endParaRPr lang="en-US" dirty="0"/>
          </a:p>
        </p:txBody>
      </p:sp>
    </p:spTree>
    <p:extLst>
      <p:ext uri="{BB962C8B-B14F-4D97-AF65-F5344CB8AC3E}">
        <p14:creationId xmlns:p14="http://schemas.microsoft.com/office/powerpoint/2010/main" val="2505639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Online </a:t>
            </a:r>
            <a:r>
              <a:rPr lang="en-GB" dirty="0" smtClean="0"/>
              <a:t>report</a:t>
            </a:r>
            <a:endParaRPr lang="en-GB" dirty="0"/>
          </a:p>
        </p:txBody>
      </p:sp>
      <p:sp>
        <p:nvSpPr>
          <p:cNvPr id="3" name="Content Placeholder 2"/>
          <p:cNvSpPr>
            <a:spLocks noGrp="1"/>
          </p:cNvSpPr>
          <p:nvPr>
            <p:ph idx="1"/>
          </p:nvPr>
        </p:nvSpPr>
        <p:spPr/>
        <p:txBody>
          <a:bodyPr/>
          <a:lstStyle/>
          <a:p>
            <a:r>
              <a:rPr lang="en-GB" dirty="0" smtClean="0"/>
              <a:t>1</a:t>
            </a:r>
            <a:r>
              <a:rPr lang="en-GB" dirty="0"/>
              <a:t>. Author(s). Note: List each author's last name and initials as Author, A. A., Author, B. B., &amp; Author, C. C. If there is no author, spell out the name of the organization that published the report.</a:t>
            </a:r>
          </a:p>
          <a:p>
            <a:r>
              <a:rPr lang="en-GB" dirty="0"/>
              <a:t>2. (Year, Month Date). Note: Provide </a:t>
            </a:r>
            <a:r>
              <a:rPr lang="en-GB" dirty="0" smtClean="0"/>
              <a:t>a </a:t>
            </a:r>
            <a:r>
              <a:rPr lang="en-GB" dirty="0"/>
              <a:t>specific </a:t>
            </a:r>
            <a:r>
              <a:rPr lang="en-GB" dirty="0" smtClean="0"/>
              <a:t> </a:t>
            </a:r>
            <a:r>
              <a:rPr lang="en-GB" dirty="0"/>
              <a:t>date as is available.</a:t>
            </a:r>
          </a:p>
        </p:txBody>
      </p:sp>
    </p:spTree>
    <p:extLst>
      <p:ext uri="{BB962C8B-B14F-4D97-AF65-F5344CB8AC3E}">
        <p14:creationId xmlns:p14="http://schemas.microsoft.com/office/powerpoint/2010/main" val="2581764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Report </a:t>
            </a:r>
            <a:endParaRPr lang="en-GB"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GB" dirty="0"/>
              <a:t>3. Title of the report or document. Note: For works that stand alone (e.g. books, reports), italicize the title. Only capitalize the first word of the title and subtitle and any proper nouns.</a:t>
            </a:r>
          </a:p>
          <a:p>
            <a:r>
              <a:rPr lang="en-GB" dirty="0"/>
              <a:t>4. Source. Includes the names of parent agencies or other organizations not listed in the group author name here.</a:t>
            </a:r>
          </a:p>
          <a:p>
            <a:r>
              <a:rPr lang="en-GB" dirty="0"/>
              <a:t>5. URL</a:t>
            </a:r>
          </a:p>
          <a:p>
            <a:r>
              <a:rPr lang="en-GB" dirty="0"/>
              <a:t>Los Angeles County Department of Public Health. (2017, January). Key indicators of health by service planning area. http://publichealth.lacounty.gov/ha/</a:t>
            </a:r>
          </a:p>
        </p:txBody>
      </p:sp>
    </p:spTree>
    <p:extLst>
      <p:ext uri="{BB962C8B-B14F-4D97-AF65-F5344CB8AC3E}">
        <p14:creationId xmlns:p14="http://schemas.microsoft.com/office/powerpoint/2010/main" val="2595618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Times New Roman"/>
                <a:ea typeface="Calibri"/>
                <a:cs typeface="Times New Roman"/>
              </a:rPr>
              <a:t/>
            </a:r>
            <a:br>
              <a:rPr lang="en-GB" b="1" dirty="0">
                <a:latin typeface="Times New Roman"/>
                <a:ea typeface="Calibri"/>
                <a:cs typeface="Times New Roman"/>
              </a:rPr>
            </a:br>
            <a:r>
              <a:rPr lang="en-GB" b="1" dirty="0">
                <a:latin typeface="Times New Roman"/>
                <a:ea typeface="Calibri"/>
                <a:cs typeface="Times New Roman"/>
              </a:rPr>
              <a:t>REFERENCES</a:t>
            </a:r>
            <a:r>
              <a:rPr lang="en-GB" sz="4000" dirty="0">
                <a:ea typeface="Calibri"/>
                <a:cs typeface="Times New Roman"/>
              </a:rPr>
              <a:t/>
            </a:r>
            <a:br>
              <a:rPr lang="en-GB" sz="4000" dirty="0">
                <a:ea typeface="Calibri"/>
                <a:cs typeface="Times New Roman"/>
              </a:rPr>
            </a:br>
            <a:endParaRPr lang="en-GB" dirty="0"/>
          </a:p>
        </p:txBody>
      </p:sp>
      <p:sp>
        <p:nvSpPr>
          <p:cNvPr id="3" name="Content Placeholder 2"/>
          <p:cNvSpPr>
            <a:spLocks noGrp="1"/>
          </p:cNvSpPr>
          <p:nvPr>
            <p:ph idx="1"/>
          </p:nvPr>
        </p:nvSpPr>
        <p:spPr>
          <a:xfrm>
            <a:off x="0" y="1600206"/>
            <a:ext cx="9144000" cy="5257794"/>
          </a:xfrm>
        </p:spPr>
        <p:txBody>
          <a:bodyPr>
            <a:normAutofit fontScale="92500" lnSpcReduction="20000"/>
          </a:bodyPr>
          <a:lstStyle/>
          <a:p>
            <a:pPr marL="114300" indent="0" algn="ctr">
              <a:lnSpc>
                <a:spcPct val="115000"/>
              </a:lnSpc>
              <a:spcAft>
                <a:spcPts val="1000"/>
              </a:spcAft>
              <a:buNone/>
            </a:pPr>
            <a:r>
              <a:rPr lang="en-US" sz="2500" dirty="0">
                <a:latin typeface="Times New Roman"/>
                <a:ea typeface="Calibri"/>
                <a:cs typeface="Times New Roman"/>
              </a:rPr>
              <a:t>Burns, A. C. (1992). The Expanded Health Belief Model as a basis for  	enlightened preventive health care  	practice and research. </a:t>
            </a:r>
            <a:r>
              <a:rPr lang="en-US" sz="2500" i="1" dirty="0">
                <a:latin typeface="Times New Roman"/>
                <a:ea typeface="Calibri"/>
                <a:cs typeface="Times New Roman"/>
              </a:rPr>
              <a:t>Journal of Health Care Marketing, 12</a:t>
            </a:r>
            <a:r>
              <a:rPr lang="en-US" sz="2500" dirty="0">
                <a:latin typeface="Times New Roman"/>
                <a:ea typeface="Calibri"/>
                <a:cs typeface="Times New Roman"/>
              </a:rPr>
              <a:t>(3), 32-45. 	</a:t>
            </a:r>
            <a:endParaRPr lang="en-GB" sz="2500" dirty="0">
              <a:ea typeface="Calibri"/>
              <a:cs typeface="Times New Roman"/>
            </a:endParaRPr>
          </a:p>
          <a:p>
            <a:pPr marL="0" indent="0">
              <a:lnSpc>
                <a:spcPct val="115000"/>
              </a:lnSpc>
              <a:spcAft>
                <a:spcPts val="1000"/>
              </a:spcAft>
              <a:buNone/>
            </a:pPr>
            <a:r>
              <a:rPr lang="en-GB" sz="2500" dirty="0">
                <a:latin typeface="Times New Roman"/>
                <a:ea typeface="Calibri"/>
                <a:cs typeface="Times New Roman"/>
              </a:rPr>
              <a:t>Cady RK, </a:t>
            </a:r>
            <a:r>
              <a:rPr lang="en-GB" sz="2500" dirty="0" err="1">
                <a:latin typeface="Times New Roman"/>
                <a:ea typeface="Calibri"/>
                <a:cs typeface="Times New Roman"/>
              </a:rPr>
              <a:t>Sheftell</a:t>
            </a:r>
            <a:r>
              <a:rPr lang="en-GB" sz="2500" dirty="0">
                <a:latin typeface="Times New Roman"/>
                <a:ea typeface="Calibri"/>
                <a:cs typeface="Times New Roman"/>
              </a:rPr>
              <a:t> F, Lipton RB, O'Quinn S, Jones M, Putnam G, et al.  	Effect early intervention with </a:t>
            </a:r>
            <a:r>
              <a:rPr lang="en-GB" sz="2500" dirty="0" err="1">
                <a:latin typeface="Times New Roman"/>
                <a:ea typeface="Calibri"/>
                <a:cs typeface="Times New Roman"/>
              </a:rPr>
              <a:t>sumatriptan</a:t>
            </a:r>
            <a:r>
              <a:rPr lang="en-GB" sz="2500" dirty="0">
                <a:latin typeface="Times New Roman"/>
                <a:ea typeface="Calibri"/>
                <a:cs typeface="Times New Roman"/>
              </a:rPr>
              <a:t> on migraine pain:  	Retrospective analyses of data from three  	clinical trials. </a:t>
            </a:r>
            <a:r>
              <a:rPr lang="en-GB" sz="2500" dirty="0" err="1">
                <a:latin typeface="Times New Roman"/>
                <a:ea typeface="Calibri"/>
                <a:cs typeface="Times New Roman"/>
              </a:rPr>
              <a:t>Clin</a:t>
            </a:r>
            <a:r>
              <a:rPr lang="en-GB" sz="2500" dirty="0">
                <a:latin typeface="Times New Roman"/>
                <a:ea typeface="Calibri"/>
                <a:cs typeface="Times New Roman"/>
              </a:rPr>
              <a:t>  	</a:t>
            </a:r>
            <a:r>
              <a:rPr lang="en-GB" sz="2500" dirty="0" err="1">
                <a:latin typeface="Times New Roman"/>
                <a:ea typeface="Calibri"/>
                <a:cs typeface="Times New Roman"/>
              </a:rPr>
              <a:t>Ther</a:t>
            </a:r>
            <a:r>
              <a:rPr lang="en-GB" sz="2500" dirty="0">
                <a:latin typeface="Times New Roman"/>
                <a:ea typeface="Calibri"/>
                <a:cs typeface="Times New Roman"/>
              </a:rPr>
              <a:t>. 2000;22:1035–48. </a:t>
            </a:r>
          </a:p>
          <a:p>
            <a:pPr marL="0" lvl="0" indent="0">
              <a:buNone/>
            </a:pPr>
            <a:r>
              <a:rPr lang="en-US" sz="2800" dirty="0">
                <a:solidFill>
                  <a:prstClr val="black"/>
                </a:solidFill>
              </a:rPr>
              <a:t>Creswell, J. W. (2003). </a:t>
            </a:r>
            <a:r>
              <a:rPr lang="en-US" sz="2800" u="sng" dirty="0">
                <a:solidFill>
                  <a:prstClr val="black"/>
                </a:solidFill>
              </a:rPr>
              <a:t>Research Design: Qualitative</a:t>
            </a:r>
            <a:r>
              <a:rPr lang="en-US" sz="2800" dirty="0">
                <a:solidFill>
                  <a:prstClr val="black"/>
                </a:solidFill>
              </a:rPr>
              <a:t>, </a:t>
            </a:r>
          </a:p>
          <a:p>
            <a:pPr marL="0" lvl="0" indent="0">
              <a:buNone/>
            </a:pPr>
            <a:r>
              <a:rPr lang="en-US" sz="2800" dirty="0">
                <a:solidFill>
                  <a:prstClr val="black"/>
                </a:solidFill>
              </a:rPr>
              <a:t>              </a:t>
            </a:r>
            <a:r>
              <a:rPr lang="en-US" sz="2800" u="sng" dirty="0">
                <a:solidFill>
                  <a:prstClr val="black"/>
                </a:solidFill>
              </a:rPr>
              <a:t>quantitative, Mixed Methods Approaches.</a:t>
            </a:r>
            <a:r>
              <a:rPr lang="en-US" sz="2800" dirty="0">
                <a:solidFill>
                  <a:prstClr val="black"/>
                </a:solidFill>
              </a:rPr>
              <a:t> 2</a:t>
            </a:r>
            <a:r>
              <a:rPr lang="en-US" sz="2800" baseline="30000" dirty="0">
                <a:solidFill>
                  <a:prstClr val="black"/>
                </a:solidFill>
              </a:rPr>
              <a:t>nd</a:t>
            </a:r>
            <a:r>
              <a:rPr lang="en-US" sz="2800" dirty="0">
                <a:solidFill>
                  <a:prstClr val="black"/>
                </a:solidFill>
              </a:rPr>
              <a:t> Ed. Sage </a:t>
            </a:r>
          </a:p>
          <a:p>
            <a:pPr marL="0" lvl="0" indent="0">
              <a:buNone/>
            </a:pPr>
            <a:r>
              <a:rPr lang="en-US" sz="2800" dirty="0">
                <a:solidFill>
                  <a:prstClr val="black"/>
                </a:solidFill>
              </a:rPr>
              <a:t>              Publications</a:t>
            </a:r>
            <a:endParaRPr lang="en-US" sz="2800" dirty="0"/>
          </a:p>
          <a:p>
            <a:pPr marL="0" lvl="0" indent="0">
              <a:buNone/>
            </a:pPr>
            <a:r>
              <a:rPr lang="en-GB" sz="2500" dirty="0">
                <a:latin typeface="Times New Roman"/>
                <a:ea typeface="Calibri"/>
                <a:cs typeface="Times New Roman"/>
              </a:rPr>
              <a:t>Gottschalk, L. A. (1995). Content analysis of verbal </a:t>
            </a:r>
            <a:r>
              <a:rPr lang="en-GB" sz="2500" dirty="0" err="1">
                <a:latin typeface="Times New Roman"/>
                <a:ea typeface="Calibri"/>
                <a:cs typeface="Times New Roman"/>
              </a:rPr>
              <a:t>behavior</a:t>
            </a:r>
            <a:r>
              <a:rPr lang="en-GB" sz="2500" dirty="0">
                <a:latin typeface="Times New Roman"/>
                <a:ea typeface="Calibri"/>
                <a:cs typeface="Times New Roman"/>
              </a:rPr>
              <a:t>: New findings  	and clinical applications.  	Hillside, NJ: Lawrence Erlbaum  	Associates, </a:t>
            </a:r>
            <a:r>
              <a:rPr lang="en-GB" sz="2500" dirty="0" err="1">
                <a:latin typeface="Times New Roman"/>
                <a:ea typeface="Calibri"/>
                <a:cs typeface="Times New Roman"/>
              </a:rPr>
              <a:t>Inc</a:t>
            </a:r>
            <a:r>
              <a:rPr lang="en-GB" sz="2500" dirty="0">
                <a:latin typeface="Times New Roman"/>
                <a:ea typeface="Calibri"/>
                <a:cs typeface="Times New Roman"/>
              </a:rPr>
              <a:t> </a:t>
            </a:r>
            <a:endParaRPr lang="en-GB" sz="2500" dirty="0">
              <a:ea typeface="Calibri"/>
              <a:cs typeface="Times New Roman"/>
            </a:endParaRPr>
          </a:p>
          <a:p>
            <a:endParaRPr lang="en-GB" dirty="0"/>
          </a:p>
        </p:txBody>
      </p:sp>
    </p:spTree>
    <p:extLst>
      <p:ext uri="{BB962C8B-B14F-4D97-AF65-F5344CB8AC3E}">
        <p14:creationId xmlns:p14="http://schemas.microsoft.com/office/powerpoint/2010/main" val="15847969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4525963"/>
          </a:xfrm>
        </p:spPr>
        <p:txBody>
          <a:bodyPr>
            <a:normAutofit fontScale="70000" lnSpcReduction="20000"/>
          </a:bodyPr>
          <a:lstStyle/>
          <a:p>
            <a:pPr>
              <a:lnSpc>
                <a:spcPct val="115000"/>
              </a:lnSpc>
              <a:spcAft>
                <a:spcPts val="1000"/>
              </a:spcAft>
            </a:pPr>
            <a:r>
              <a:rPr lang="en-GB" sz="2600" dirty="0">
                <a:latin typeface="Times New Roman"/>
                <a:ea typeface="Calibri"/>
                <a:cs typeface="Times New Roman"/>
              </a:rPr>
              <a:t>Jeans, M. E. (1992). Clinical significance of research: A growing  	concern. Canadian Journal of Nursing Research, 24, 1-4. </a:t>
            </a:r>
            <a:endParaRPr lang="en-GB" sz="2600" dirty="0">
              <a:ea typeface="Calibri"/>
              <a:cs typeface="Times New Roman"/>
            </a:endParaRPr>
          </a:p>
          <a:p>
            <a:pPr>
              <a:lnSpc>
                <a:spcPct val="115000"/>
              </a:lnSpc>
              <a:spcAft>
                <a:spcPts val="1000"/>
              </a:spcAft>
            </a:pPr>
            <a:r>
              <a:rPr lang="en-GB" sz="2600" dirty="0" err="1">
                <a:latin typeface="Times New Roman"/>
                <a:ea typeface="Calibri"/>
                <a:cs typeface="Times New Roman"/>
              </a:rPr>
              <a:t>Lefort</a:t>
            </a:r>
            <a:r>
              <a:rPr lang="en-GB" sz="2600" dirty="0">
                <a:latin typeface="Times New Roman"/>
                <a:ea typeface="Calibri"/>
                <a:cs typeface="Times New Roman"/>
              </a:rPr>
              <a:t>, S. (1993). The statistical versus clinical significance  	debate. Image, 25, 57-62.</a:t>
            </a:r>
            <a:endParaRPr lang="en-GB" sz="2600" dirty="0">
              <a:ea typeface="Calibri"/>
              <a:cs typeface="Times New Roman"/>
            </a:endParaRPr>
          </a:p>
          <a:p>
            <a:pPr>
              <a:lnSpc>
                <a:spcPct val="115000"/>
              </a:lnSpc>
              <a:spcAft>
                <a:spcPts val="1000"/>
              </a:spcAft>
            </a:pPr>
            <a:r>
              <a:rPr lang="en-GB" sz="2600" dirty="0">
                <a:latin typeface="Times New Roman"/>
                <a:ea typeface="Calibri"/>
                <a:cs typeface="Times New Roman"/>
              </a:rPr>
              <a:t>Kendall, P. C., &amp; Grove, W. (1988). Normative comparisons in  	therapy outcome. </a:t>
            </a:r>
            <a:r>
              <a:rPr lang="en-GB" sz="2600" dirty="0" err="1">
                <a:latin typeface="Times New Roman"/>
                <a:ea typeface="Calibri"/>
                <a:cs typeface="Times New Roman"/>
              </a:rPr>
              <a:t>Behavioral</a:t>
            </a:r>
            <a:r>
              <a:rPr lang="en-GB" sz="2600" dirty="0">
                <a:latin typeface="Times New Roman"/>
                <a:ea typeface="Calibri"/>
                <a:cs typeface="Times New Roman"/>
              </a:rPr>
              <a:t> Assessment, 10, 147158.</a:t>
            </a:r>
            <a:endParaRPr lang="en-GB" sz="2600" dirty="0">
              <a:ea typeface="Calibri"/>
              <a:cs typeface="Times New Roman"/>
            </a:endParaRPr>
          </a:p>
          <a:p>
            <a:pPr>
              <a:lnSpc>
                <a:spcPct val="115000"/>
              </a:lnSpc>
              <a:spcAft>
                <a:spcPts val="1000"/>
              </a:spcAft>
            </a:pPr>
            <a:r>
              <a:rPr lang="en-GB" dirty="0">
                <a:latin typeface="Times New Roman"/>
                <a:ea typeface="Calibri"/>
                <a:cs typeface="Times New Roman"/>
              </a:rPr>
              <a:t>Kirby A, </a:t>
            </a:r>
            <a:r>
              <a:rPr lang="en-GB" dirty="0" err="1">
                <a:latin typeface="Times New Roman"/>
                <a:ea typeface="Calibri"/>
                <a:cs typeface="Times New Roman"/>
              </a:rPr>
              <a:t>Gebski</a:t>
            </a:r>
            <a:r>
              <a:rPr lang="en-GB" dirty="0">
                <a:latin typeface="Times New Roman"/>
                <a:ea typeface="Calibri"/>
                <a:cs typeface="Times New Roman"/>
              </a:rPr>
              <a:t> V, </a:t>
            </a:r>
            <a:r>
              <a:rPr lang="en-GB" dirty="0" err="1">
                <a:latin typeface="Times New Roman"/>
                <a:ea typeface="Calibri"/>
                <a:cs typeface="Times New Roman"/>
              </a:rPr>
              <a:t>Keech</a:t>
            </a:r>
            <a:r>
              <a:rPr lang="en-GB" dirty="0">
                <a:latin typeface="Times New Roman"/>
                <a:ea typeface="Calibri"/>
                <a:cs typeface="Times New Roman"/>
              </a:rPr>
              <a:t> AC. Determining the sample size in a clinical trial. Med J Aust. 2002;177:256–7. </a:t>
            </a:r>
            <a:endParaRPr lang="en-GB" sz="2800" dirty="0">
              <a:ea typeface="Calibri"/>
              <a:cs typeface="Times New Roman"/>
            </a:endParaRPr>
          </a:p>
          <a:p>
            <a:pPr>
              <a:lnSpc>
                <a:spcPct val="115000"/>
              </a:lnSpc>
              <a:spcAft>
                <a:spcPts val="1000"/>
              </a:spcAft>
            </a:pPr>
            <a:r>
              <a:rPr lang="en-GB" dirty="0">
                <a:latin typeface="Times New Roman"/>
                <a:ea typeface="Calibri"/>
                <a:cs typeface="Times New Roman"/>
              </a:rPr>
              <a:t>Larsen S, </a:t>
            </a:r>
            <a:r>
              <a:rPr lang="en-GB" dirty="0" err="1">
                <a:latin typeface="Times New Roman"/>
                <a:ea typeface="Calibri"/>
                <a:cs typeface="Times New Roman"/>
              </a:rPr>
              <a:t>Osnes</a:t>
            </a:r>
            <a:r>
              <a:rPr lang="en-GB" dirty="0">
                <a:latin typeface="Times New Roman"/>
                <a:ea typeface="Calibri"/>
                <a:cs typeface="Times New Roman"/>
              </a:rPr>
              <a:t> M, </a:t>
            </a:r>
            <a:r>
              <a:rPr lang="en-GB" dirty="0" err="1">
                <a:latin typeface="Times New Roman"/>
                <a:ea typeface="Calibri"/>
                <a:cs typeface="Times New Roman"/>
              </a:rPr>
              <a:t>Eidsaunet</a:t>
            </a:r>
            <a:r>
              <a:rPr lang="en-GB" dirty="0">
                <a:latin typeface="Times New Roman"/>
                <a:ea typeface="Calibri"/>
                <a:cs typeface="Times New Roman"/>
              </a:rPr>
              <a:t> W, </a:t>
            </a:r>
            <a:r>
              <a:rPr lang="en-GB" dirty="0" err="1">
                <a:latin typeface="Times New Roman"/>
                <a:ea typeface="Calibri"/>
                <a:cs typeface="Times New Roman"/>
              </a:rPr>
              <a:t>Sandvik</a:t>
            </a:r>
            <a:r>
              <a:rPr lang="en-GB" dirty="0">
                <a:latin typeface="Times New Roman"/>
                <a:ea typeface="Calibri"/>
                <a:cs typeface="Times New Roman"/>
              </a:rPr>
              <a:t> L. Factors influencing the sample  	size, exemplified by studies on </a:t>
            </a:r>
            <a:r>
              <a:rPr lang="en-GB" dirty="0" err="1">
                <a:latin typeface="Times New Roman"/>
                <a:ea typeface="Calibri"/>
                <a:cs typeface="Times New Roman"/>
              </a:rPr>
              <a:t>gastroduodenal</a:t>
            </a:r>
            <a:r>
              <a:rPr lang="en-GB" dirty="0">
                <a:latin typeface="Times New Roman"/>
                <a:ea typeface="Calibri"/>
                <a:cs typeface="Times New Roman"/>
              </a:rPr>
              <a:t> tolerability of drugs.  	</a:t>
            </a:r>
            <a:r>
              <a:rPr lang="en-GB" dirty="0" err="1">
                <a:latin typeface="Times New Roman"/>
                <a:ea typeface="Calibri"/>
                <a:cs typeface="Times New Roman"/>
              </a:rPr>
              <a:t>Scand</a:t>
            </a:r>
            <a:r>
              <a:rPr lang="en-GB" dirty="0">
                <a:latin typeface="Times New Roman"/>
                <a:ea typeface="Calibri"/>
                <a:cs typeface="Times New Roman"/>
              </a:rPr>
              <a:t> J </a:t>
            </a:r>
            <a:r>
              <a:rPr lang="en-GB" dirty="0" err="1">
                <a:latin typeface="Times New Roman"/>
                <a:ea typeface="Calibri"/>
                <a:cs typeface="Times New Roman"/>
              </a:rPr>
              <a:t>Gastroenterol</a:t>
            </a:r>
            <a:r>
              <a:rPr lang="en-GB" dirty="0">
                <a:latin typeface="Times New Roman"/>
                <a:ea typeface="Calibri"/>
                <a:cs typeface="Times New Roman"/>
              </a:rPr>
              <a:t>. 1985;20:395–400.</a:t>
            </a:r>
            <a:endParaRPr lang="en-GB" sz="2800" dirty="0">
              <a:ea typeface="Calibri"/>
              <a:cs typeface="Times New Roman"/>
            </a:endParaRPr>
          </a:p>
          <a:p>
            <a:pPr marL="0" indent="0">
              <a:buNone/>
            </a:pPr>
            <a:r>
              <a:rPr lang="en-US" dirty="0"/>
              <a:t>     </a:t>
            </a:r>
            <a:r>
              <a:rPr lang="en-US" dirty="0" err="1"/>
              <a:t>Nieswiadomy</a:t>
            </a:r>
            <a:r>
              <a:rPr lang="en-US" dirty="0"/>
              <a:t>, R.M (2008). </a:t>
            </a:r>
            <a:r>
              <a:rPr lang="en-US" u="sng" dirty="0"/>
              <a:t>Foundations of Nursing Research</a:t>
            </a:r>
            <a:r>
              <a:rPr lang="en-US" dirty="0"/>
              <a:t>.  5th Ed.  	Pearson Education, USA.</a:t>
            </a:r>
          </a:p>
          <a:p>
            <a:pPr marL="0" indent="0">
              <a:buNone/>
            </a:pPr>
            <a:endParaRPr lang="en-US" dirty="0"/>
          </a:p>
          <a:p>
            <a:endParaRPr lang="en-GB" dirty="0"/>
          </a:p>
        </p:txBody>
      </p:sp>
    </p:spTree>
    <p:extLst>
      <p:ext uri="{BB962C8B-B14F-4D97-AF65-F5344CB8AC3E}">
        <p14:creationId xmlns:p14="http://schemas.microsoft.com/office/powerpoint/2010/main" val="8052566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solidFill>
                  <a:prstClr val="white"/>
                </a:solidFill>
                <a:latin typeface="Times New Roman"/>
                <a:ea typeface="Calibri"/>
                <a:cs typeface="Times New Roman"/>
              </a:rPr>
              <a:t/>
            </a:r>
            <a:br>
              <a:rPr lang="en-GB" sz="4000" b="1" dirty="0">
                <a:solidFill>
                  <a:prstClr val="white"/>
                </a:solidFill>
                <a:latin typeface="Times New Roman"/>
                <a:ea typeface="Calibri"/>
                <a:cs typeface="Times New Roman"/>
              </a:rPr>
            </a:br>
            <a:r>
              <a:rPr lang="en-GB" sz="4000" b="1" dirty="0">
                <a:solidFill>
                  <a:prstClr val="white"/>
                </a:solidFill>
                <a:latin typeface="Times New Roman"/>
                <a:ea typeface="Calibri"/>
                <a:cs typeface="Times New Roman"/>
              </a:rPr>
              <a:t>REFERENCES</a:t>
            </a:r>
            <a:r>
              <a:rPr lang="en-GB" sz="3600" dirty="0">
                <a:solidFill>
                  <a:prstClr val="white"/>
                </a:solidFill>
                <a:ea typeface="Calibri"/>
                <a:cs typeface="Times New Roman"/>
              </a:rPr>
              <a:t/>
            </a:r>
            <a:br>
              <a:rPr lang="en-GB" sz="3600" dirty="0">
                <a:solidFill>
                  <a:prstClr val="white"/>
                </a:solidFill>
                <a:ea typeface="Calibri"/>
                <a:cs typeface="Times New Roman"/>
              </a:rPr>
            </a:br>
            <a:endParaRPr lang="en-GB" dirty="0"/>
          </a:p>
        </p:txBody>
      </p:sp>
      <p:sp>
        <p:nvSpPr>
          <p:cNvPr id="3" name="Content Placeholder 2"/>
          <p:cNvSpPr>
            <a:spLocks noGrp="1"/>
          </p:cNvSpPr>
          <p:nvPr>
            <p:ph idx="1"/>
          </p:nvPr>
        </p:nvSpPr>
        <p:spPr>
          <a:xfrm>
            <a:off x="0" y="1600206"/>
            <a:ext cx="9144000" cy="4997146"/>
          </a:xfrm>
        </p:spPr>
        <p:txBody>
          <a:bodyPr>
            <a:normAutofit fontScale="55000" lnSpcReduction="20000"/>
          </a:bodyPr>
          <a:lstStyle/>
          <a:p>
            <a:pPr marL="0" indent="0">
              <a:lnSpc>
                <a:spcPct val="115000"/>
              </a:lnSpc>
              <a:spcAft>
                <a:spcPts val="1000"/>
              </a:spcAft>
              <a:buNone/>
            </a:pPr>
            <a:r>
              <a:rPr lang="en-GB" dirty="0">
                <a:latin typeface="Times New Roman"/>
                <a:ea typeface="Calibri"/>
                <a:cs typeface="Times New Roman"/>
              </a:rPr>
              <a:t>Nowak, R. (1994). Problems in clinical trials go far beyond misconduct. Science. 264(5165):  	1538-41.</a:t>
            </a:r>
          </a:p>
          <a:p>
            <a:pPr marL="0" indent="0">
              <a:buNone/>
            </a:pPr>
            <a:r>
              <a:rPr lang="en-US" dirty="0"/>
              <a:t> </a:t>
            </a:r>
            <a:r>
              <a:rPr lang="en-US" dirty="0" err="1"/>
              <a:t>Polit</a:t>
            </a:r>
            <a:r>
              <a:rPr lang="en-US" dirty="0"/>
              <a:t>, D. F. and Beck, C.T (2008). </a:t>
            </a:r>
            <a:r>
              <a:rPr lang="en-US" u="sng" dirty="0"/>
              <a:t>Nursing Research: Generating </a:t>
            </a:r>
            <a:r>
              <a:rPr lang="en-US" dirty="0"/>
              <a:t> </a:t>
            </a:r>
            <a:r>
              <a:rPr lang="en-US" u="sng" dirty="0"/>
              <a:t>and Assessing Evidence for  	Nursing Practice</a:t>
            </a:r>
            <a:r>
              <a:rPr lang="en-US" dirty="0"/>
              <a:t>. 8th       	Ed.   </a:t>
            </a:r>
          </a:p>
          <a:p>
            <a:pPr marL="0" indent="0">
              <a:buNone/>
            </a:pPr>
            <a:r>
              <a:rPr lang="en-US" dirty="0"/>
              <a:t>                   Lippincott Williams &amp; Wilkins, USA.</a:t>
            </a:r>
          </a:p>
          <a:p>
            <a:pPr marL="0" indent="0">
              <a:lnSpc>
                <a:spcPct val="115000"/>
              </a:lnSpc>
              <a:spcAft>
                <a:spcPts val="1000"/>
              </a:spcAft>
              <a:buNone/>
            </a:pPr>
            <a:r>
              <a:rPr lang="en-GB" dirty="0" err="1">
                <a:latin typeface="Times New Roman"/>
                <a:ea typeface="Calibri"/>
                <a:cs typeface="Times New Roman"/>
              </a:rPr>
              <a:t>Prakesh</a:t>
            </a:r>
            <a:r>
              <a:rPr lang="en-GB" dirty="0">
                <a:latin typeface="Times New Roman"/>
                <a:ea typeface="Calibri"/>
                <a:cs typeface="Times New Roman"/>
              </a:rPr>
              <a:t> B, </a:t>
            </a:r>
            <a:r>
              <a:rPr lang="en-GB" dirty="0" err="1">
                <a:latin typeface="Times New Roman"/>
                <a:ea typeface="Calibri"/>
                <a:cs typeface="Times New Roman"/>
              </a:rPr>
              <a:t>Babu</a:t>
            </a:r>
            <a:r>
              <a:rPr lang="en-GB" dirty="0">
                <a:latin typeface="Times New Roman"/>
                <a:ea typeface="Calibri"/>
                <a:cs typeface="Times New Roman"/>
              </a:rPr>
              <a:t> SR, </a:t>
            </a:r>
            <a:r>
              <a:rPr lang="en-GB" dirty="0" err="1">
                <a:latin typeface="Times New Roman"/>
                <a:ea typeface="Calibri"/>
                <a:cs typeface="Times New Roman"/>
              </a:rPr>
              <a:t>Sureshkumar</a:t>
            </a:r>
            <a:r>
              <a:rPr lang="en-GB" dirty="0">
                <a:latin typeface="Times New Roman"/>
                <a:ea typeface="Calibri"/>
                <a:cs typeface="Times New Roman"/>
              </a:rPr>
              <a:t> K. Response of </a:t>
            </a:r>
            <a:r>
              <a:rPr lang="en-GB" dirty="0" err="1">
                <a:latin typeface="Times New Roman"/>
                <a:ea typeface="Calibri"/>
                <a:cs typeface="Times New Roman"/>
              </a:rPr>
              <a:t>Ayurvedic</a:t>
            </a:r>
            <a:r>
              <a:rPr lang="en-GB" dirty="0">
                <a:latin typeface="Times New Roman"/>
                <a:ea typeface="Calibri"/>
                <a:cs typeface="Times New Roman"/>
              </a:rPr>
              <a:t> therapy in the treatment of  	migraine without aura.     	</a:t>
            </a:r>
            <a:r>
              <a:rPr lang="en-GB" dirty="0" err="1">
                <a:latin typeface="Times New Roman"/>
                <a:ea typeface="Calibri"/>
                <a:cs typeface="Times New Roman"/>
              </a:rPr>
              <a:t>Int</a:t>
            </a:r>
            <a:r>
              <a:rPr lang="en-GB" dirty="0">
                <a:latin typeface="Times New Roman"/>
                <a:ea typeface="Calibri"/>
                <a:cs typeface="Times New Roman"/>
              </a:rPr>
              <a:t> J Ayurveda Research. 2010;1:29–35.</a:t>
            </a:r>
            <a:endParaRPr lang="en-GB" sz="2800" dirty="0">
              <a:ea typeface="Calibri"/>
              <a:cs typeface="Times New Roman"/>
            </a:endParaRPr>
          </a:p>
          <a:p>
            <a:pPr marL="0" indent="0">
              <a:lnSpc>
                <a:spcPct val="115000"/>
              </a:lnSpc>
              <a:spcAft>
                <a:spcPts val="1000"/>
              </a:spcAft>
              <a:buNone/>
            </a:pPr>
            <a:r>
              <a:rPr lang="en-GB" dirty="0" err="1">
                <a:latin typeface="Times New Roman"/>
                <a:ea typeface="Calibri"/>
                <a:cs typeface="Times New Roman"/>
              </a:rPr>
              <a:t>Resnik</a:t>
            </a:r>
            <a:r>
              <a:rPr lang="en-GB" dirty="0">
                <a:latin typeface="Times New Roman"/>
                <a:ea typeface="Calibri"/>
                <a:cs typeface="Times New Roman"/>
              </a:rPr>
              <a:t>, D. (2000). Statistics, ethics, and research: an agenda for educations and reform.  	Accountability in                       	Research. 8: 163-88</a:t>
            </a:r>
            <a:endParaRPr lang="en-GB" sz="2800" dirty="0">
              <a:ea typeface="Calibri"/>
              <a:cs typeface="Times New Roman"/>
            </a:endParaRPr>
          </a:p>
          <a:p>
            <a:pPr marL="0" indent="0">
              <a:lnSpc>
                <a:spcPct val="115000"/>
              </a:lnSpc>
              <a:spcAft>
                <a:spcPts val="1000"/>
              </a:spcAft>
              <a:buNone/>
            </a:pPr>
            <a:r>
              <a:rPr lang="en-US" dirty="0"/>
              <a:t> </a:t>
            </a:r>
            <a:r>
              <a:rPr lang="en-US" dirty="0" err="1"/>
              <a:t>Robsin</a:t>
            </a:r>
            <a:r>
              <a:rPr lang="en-US" dirty="0"/>
              <a:t>, C. (2002). </a:t>
            </a:r>
            <a:r>
              <a:rPr lang="en-US" u="sng" dirty="0"/>
              <a:t>Real World Research: A Resource for Social</a:t>
            </a:r>
            <a:r>
              <a:rPr lang="en-US" dirty="0"/>
              <a:t> </a:t>
            </a:r>
            <a:r>
              <a:rPr lang="en-US" u="sng" dirty="0"/>
              <a:t>Scientist and Practitioner- 	Researchers</a:t>
            </a:r>
            <a:r>
              <a:rPr lang="en-US" dirty="0"/>
              <a:t>. 2nd Ed.  ISBN, USA.</a:t>
            </a:r>
          </a:p>
          <a:p>
            <a:pPr marL="0" indent="0">
              <a:lnSpc>
                <a:spcPct val="115000"/>
              </a:lnSpc>
              <a:spcAft>
                <a:spcPts val="1000"/>
              </a:spcAft>
              <a:buNone/>
            </a:pPr>
            <a:r>
              <a:rPr lang="en-GB" dirty="0">
                <a:latin typeface="Times New Roman"/>
                <a:ea typeface="Calibri"/>
                <a:cs typeface="Times New Roman"/>
              </a:rPr>
              <a:t>Schroder, K.E., Carey, M.P., Venable, P.A. (2003). Methodological challenges in research on  	sexual risk  </a:t>
            </a:r>
            <a:r>
              <a:rPr lang="en-GB" dirty="0" err="1">
                <a:latin typeface="Times New Roman"/>
                <a:ea typeface="Calibri"/>
                <a:cs typeface="Times New Roman"/>
              </a:rPr>
              <a:t>behavior</a:t>
            </a:r>
            <a:r>
              <a:rPr lang="en-GB" dirty="0">
                <a:latin typeface="Times New Roman"/>
                <a:ea typeface="Calibri"/>
                <a:cs typeface="Times New Roman"/>
              </a:rPr>
              <a:t>: I. Item content, scaling, and data analytic options. Ann  	</a:t>
            </a:r>
            <a:r>
              <a:rPr lang="en-GB" dirty="0" err="1">
                <a:latin typeface="Times New Roman"/>
                <a:ea typeface="Calibri"/>
                <a:cs typeface="Times New Roman"/>
              </a:rPr>
              <a:t>Behav</a:t>
            </a:r>
            <a:r>
              <a:rPr lang="en-GB" dirty="0">
                <a:latin typeface="Times New Roman"/>
                <a:ea typeface="Calibri"/>
                <a:cs typeface="Times New Roman"/>
              </a:rPr>
              <a:t>  	Med, 26(2): 76-103.</a:t>
            </a:r>
            <a:r>
              <a:rPr lang="en-US" dirty="0">
                <a:latin typeface="Times New Roman"/>
                <a:ea typeface="Calibri"/>
                <a:cs typeface="Times New Roman"/>
              </a:rPr>
              <a:t> </a:t>
            </a:r>
            <a:endParaRPr lang="en-GB" sz="2800" dirty="0">
              <a:ea typeface="Calibri"/>
              <a:cs typeface="Times New Roman"/>
            </a:endParaRPr>
          </a:p>
          <a:p>
            <a:pPr marL="0" indent="0">
              <a:buNone/>
            </a:pPr>
            <a:endParaRPr lang="en-GB" dirty="0"/>
          </a:p>
        </p:txBody>
      </p:sp>
    </p:spTree>
    <p:extLst>
      <p:ext uri="{BB962C8B-B14F-4D97-AF65-F5344CB8AC3E}">
        <p14:creationId xmlns:p14="http://schemas.microsoft.com/office/powerpoint/2010/main" val="36612253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solidFill>
                  <a:prstClr val="white"/>
                </a:solidFill>
                <a:latin typeface="Times New Roman"/>
                <a:ea typeface="Calibri"/>
                <a:cs typeface="Times New Roman"/>
              </a:rPr>
              <a:t/>
            </a:r>
            <a:br>
              <a:rPr lang="en-GB" sz="4000" b="1" dirty="0">
                <a:solidFill>
                  <a:prstClr val="white"/>
                </a:solidFill>
                <a:latin typeface="Times New Roman"/>
                <a:ea typeface="Calibri"/>
                <a:cs typeface="Times New Roman"/>
              </a:rPr>
            </a:br>
            <a:r>
              <a:rPr lang="en-GB" sz="4000" b="1" dirty="0">
                <a:solidFill>
                  <a:prstClr val="white"/>
                </a:solidFill>
                <a:latin typeface="Times New Roman"/>
                <a:ea typeface="Calibri"/>
                <a:cs typeface="Times New Roman"/>
              </a:rPr>
              <a:t>REFERENCES</a:t>
            </a:r>
            <a:r>
              <a:rPr lang="en-GB" sz="3600" dirty="0">
                <a:solidFill>
                  <a:prstClr val="white"/>
                </a:solidFill>
                <a:ea typeface="Calibri"/>
                <a:cs typeface="Times New Roman"/>
              </a:rPr>
              <a:t/>
            </a:r>
            <a:br>
              <a:rPr lang="en-GB" sz="3600" dirty="0">
                <a:solidFill>
                  <a:prstClr val="white"/>
                </a:solidFill>
                <a:ea typeface="Calibri"/>
                <a:cs typeface="Times New Roman"/>
              </a:rPr>
            </a:br>
            <a:endParaRPr lang="en-GB" dirty="0"/>
          </a:p>
        </p:txBody>
      </p:sp>
      <p:sp>
        <p:nvSpPr>
          <p:cNvPr id="3" name="Content Placeholder 2"/>
          <p:cNvSpPr>
            <a:spLocks noGrp="1"/>
          </p:cNvSpPr>
          <p:nvPr>
            <p:ph idx="1"/>
          </p:nvPr>
        </p:nvSpPr>
        <p:spPr>
          <a:xfrm>
            <a:off x="0" y="1600206"/>
            <a:ext cx="9144000" cy="4525963"/>
          </a:xfrm>
        </p:spPr>
        <p:txBody>
          <a:bodyPr>
            <a:normAutofit fontScale="55000" lnSpcReduction="20000"/>
          </a:bodyPr>
          <a:lstStyle/>
          <a:p>
            <a:pPr>
              <a:lnSpc>
                <a:spcPct val="115000"/>
              </a:lnSpc>
              <a:spcAft>
                <a:spcPts val="1000"/>
              </a:spcAft>
            </a:pPr>
            <a:r>
              <a:rPr lang="en-GB" dirty="0" err="1">
                <a:latin typeface="Times New Roman"/>
                <a:ea typeface="Calibri"/>
                <a:cs typeface="Times New Roman"/>
              </a:rPr>
              <a:t>Shamoo</a:t>
            </a:r>
            <a:r>
              <a:rPr lang="en-GB" dirty="0">
                <a:latin typeface="Times New Roman"/>
                <a:ea typeface="Calibri"/>
                <a:cs typeface="Times New Roman"/>
              </a:rPr>
              <a:t>, A.E., </a:t>
            </a:r>
            <a:r>
              <a:rPr lang="en-GB" dirty="0" err="1">
                <a:latin typeface="Times New Roman"/>
                <a:ea typeface="Calibri"/>
                <a:cs typeface="Times New Roman"/>
              </a:rPr>
              <a:t>Resnik</a:t>
            </a:r>
            <a:r>
              <a:rPr lang="en-GB" dirty="0">
                <a:latin typeface="Times New Roman"/>
                <a:ea typeface="Calibri"/>
                <a:cs typeface="Times New Roman"/>
              </a:rPr>
              <a:t>, B.R. (2003). Responsible Conduct of Research. Oxford University  	Press.</a:t>
            </a:r>
            <a:endParaRPr lang="en-GB" sz="2800" dirty="0">
              <a:ea typeface="Calibri"/>
              <a:cs typeface="Times New Roman"/>
            </a:endParaRPr>
          </a:p>
          <a:p>
            <a:pPr>
              <a:lnSpc>
                <a:spcPct val="115000"/>
              </a:lnSpc>
              <a:spcAft>
                <a:spcPts val="1000"/>
              </a:spcAft>
            </a:pPr>
            <a:r>
              <a:rPr lang="en-GB" dirty="0" err="1">
                <a:latin typeface="Times New Roman"/>
                <a:ea typeface="Calibri"/>
                <a:cs typeface="Times New Roman"/>
              </a:rPr>
              <a:t>Shamoo</a:t>
            </a:r>
            <a:r>
              <a:rPr lang="en-GB" dirty="0">
                <a:latin typeface="Times New Roman"/>
                <a:ea typeface="Calibri"/>
                <a:cs typeface="Times New Roman"/>
              </a:rPr>
              <a:t>, A.E. (1989). Principles of Research Data Audit. Gordon and Breach, New York. </a:t>
            </a:r>
            <a:endParaRPr lang="en-GB" sz="2800" dirty="0">
              <a:ea typeface="Calibri"/>
              <a:cs typeface="Times New Roman"/>
            </a:endParaRPr>
          </a:p>
          <a:p>
            <a:pPr>
              <a:lnSpc>
                <a:spcPct val="115000"/>
              </a:lnSpc>
              <a:spcAft>
                <a:spcPts val="1000"/>
              </a:spcAft>
            </a:pPr>
            <a:r>
              <a:rPr lang="en-GB" dirty="0">
                <a:latin typeface="Times New Roman"/>
                <a:ea typeface="Calibri"/>
                <a:cs typeface="Times New Roman"/>
              </a:rPr>
              <a:t>Shepard, R.J. (2002). Ethics in exercise science research. Sports Med, 32 (3): 169-183.</a:t>
            </a:r>
            <a:endParaRPr lang="en-GB" sz="2800" dirty="0">
              <a:ea typeface="Calibri"/>
              <a:cs typeface="Times New Roman"/>
            </a:endParaRPr>
          </a:p>
          <a:p>
            <a:pPr>
              <a:lnSpc>
                <a:spcPct val="115000"/>
              </a:lnSpc>
              <a:spcAft>
                <a:spcPts val="1000"/>
              </a:spcAft>
            </a:pPr>
            <a:r>
              <a:rPr lang="en-GB" dirty="0">
                <a:latin typeface="Times New Roman"/>
                <a:ea typeface="Calibri"/>
                <a:cs typeface="Times New Roman"/>
              </a:rPr>
              <a:t>Silverman, S., Manson, M. (2003). Research on teaching in physical education doctoral  	dissertations: a detailed investigation of focus, method, and analysis. Journal of  	Teaching in Physical Education, 22(3): 280-297.</a:t>
            </a:r>
            <a:endParaRPr lang="en-GB" sz="2800" dirty="0">
              <a:ea typeface="Calibri"/>
              <a:cs typeface="Times New Roman"/>
            </a:endParaRPr>
          </a:p>
          <a:p>
            <a:pPr>
              <a:lnSpc>
                <a:spcPct val="115000"/>
              </a:lnSpc>
              <a:spcAft>
                <a:spcPts val="1000"/>
              </a:spcAft>
            </a:pPr>
            <a:r>
              <a:rPr lang="en-GB" dirty="0" err="1">
                <a:latin typeface="Times New Roman"/>
                <a:ea typeface="Calibri"/>
                <a:cs typeface="Times New Roman"/>
              </a:rPr>
              <a:t>Smeeton</a:t>
            </a:r>
            <a:r>
              <a:rPr lang="en-GB" dirty="0">
                <a:latin typeface="Times New Roman"/>
                <a:ea typeface="Calibri"/>
                <a:cs typeface="Times New Roman"/>
              </a:rPr>
              <a:t>, N., </a:t>
            </a:r>
            <a:r>
              <a:rPr lang="en-GB" dirty="0" err="1">
                <a:latin typeface="Times New Roman"/>
                <a:ea typeface="Calibri"/>
                <a:cs typeface="Times New Roman"/>
              </a:rPr>
              <a:t>Goda</a:t>
            </a:r>
            <a:r>
              <a:rPr lang="en-GB" dirty="0">
                <a:latin typeface="Times New Roman"/>
                <a:ea typeface="Calibri"/>
                <a:cs typeface="Times New Roman"/>
              </a:rPr>
              <a:t>, D. (2003). Conducting and presenting social work research: some basic  	statistical considerations. Br J </a:t>
            </a:r>
            <a:r>
              <a:rPr lang="en-GB" dirty="0" err="1">
                <a:latin typeface="Times New Roman"/>
                <a:ea typeface="Calibri"/>
                <a:cs typeface="Times New Roman"/>
              </a:rPr>
              <a:t>Soc</a:t>
            </a:r>
            <a:r>
              <a:rPr lang="en-GB" dirty="0">
                <a:latin typeface="Times New Roman"/>
                <a:ea typeface="Calibri"/>
                <a:cs typeface="Times New Roman"/>
              </a:rPr>
              <a:t> Work, 33: 567-573.</a:t>
            </a:r>
            <a:endParaRPr lang="en-GB" sz="2800" dirty="0">
              <a:ea typeface="Calibri"/>
              <a:cs typeface="Times New Roman"/>
            </a:endParaRPr>
          </a:p>
          <a:p>
            <a:pPr>
              <a:lnSpc>
                <a:spcPct val="115000"/>
              </a:lnSpc>
              <a:spcAft>
                <a:spcPts val="1000"/>
              </a:spcAft>
            </a:pPr>
            <a:r>
              <a:rPr lang="en-GB" dirty="0">
                <a:latin typeface="Times New Roman"/>
                <a:ea typeface="Calibri"/>
                <a:cs typeface="Times New Roman"/>
              </a:rPr>
              <a:t>Thompson, B., </a:t>
            </a:r>
            <a:r>
              <a:rPr lang="en-GB" dirty="0" err="1">
                <a:latin typeface="Times New Roman"/>
                <a:ea typeface="Calibri"/>
                <a:cs typeface="Times New Roman"/>
              </a:rPr>
              <a:t>Noferi</a:t>
            </a:r>
            <a:r>
              <a:rPr lang="en-GB" dirty="0">
                <a:latin typeface="Times New Roman"/>
                <a:ea typeface="Calibri"/>
                <a:cs typeface="Times New Roman"/>
              </a:rPr>
              <a:t>, G. 2002. Statistical, practical, clinical: How many types of  	significance should be considered in </a:t>
            </a:r>
            <a:r>
              <a:rPr lang="en-GB" dirty="0" err="1">
                <a:latin typeface="Times New Roman"/>
                <a:ea typeface="Calibri"/>
                <a:cs typeface="Times New Roman"/>
              </a:rPr>
              <a:t>counseling</a:t>
            </a:r>
            <a:r>
              <a:rPr lang="en-GB" dirty="0">
                <a:latin typeface="Times New Roman"/>
                <a:ea typeface="Calibri"/>
                <a:cs typeface="Times New Roman"/>
              </a:rPr>
              <a:t> research? Journal of </a:t>
            </a:r>
            <a:r>
              <a:rPr lang="en-GB" dirty="0" err="1">
                <a:latin typeface="Times New Roman"/>
                <a:ea typeface="Calibri"/>
                <a:cs typeface="Times New Roman"/>
              </a:rPr>
              <a:t>Counseling</a:t>
            </a:r>
            <a:r>
              <a:rPr lang="en-GB" dirty="0">
                <a:latin typeface="Times New Roman"/>
                <a:ea typeface="Calibri"/>
                <a:cs typeface="Times New Roman"/>
              </a:rPr>
              <a:t> &amp;                           	Development, 80(4):64-71.</a:t>
            </a:r>
            <a:r>
              <a:rPr lang="en-US" dirty="0">
                <a:latin typeface="Times New Roman"/>
                <a:ea typeface="Calibri"/>
                <a:cs typeface="Times New Roman"/>
              </a:rPr>
              <a:t> </a:t>
            </a:r>
            <a:endParaRPr lang="en-GB" sz="2800" dirty="0">
              <a:ea typeface="Calibri"/>
              <a:cs typeface="Times New Roman"/>
            </a:endParaRPr>
          </a:p>
          <a:p>
            <a:endParaRPr lang="en-GB" dirty="0"/>
          </a:p>
        </p:txBody>
      </p:sp>
    </p:spTree>
    <p:extLst>
      <p:ext uri="{BB962C8B-B14F-4D97-AF65-F5344CB8AC3E}">
        <p14:creationId xmlns:p14="http://schemas.microsoft.com/office/powerpoint/2010/main" val="300426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writing the background</a:t>
            </a:r>
          </a:p>
        </p:txBody>
      </p:sp>
      <p:sp>
        <p:nvSpPr>
          <p:cNvPr id="3" name="Content Placeholder 2"/>
          <p:cNvSpPr>
            <a:spLocks noGrp="1"/>
          </p:cNvSpPr>
          <p:nvPr>
            <p:ph idx="1"/>
          </p:nvPr>
        </p:nvSpPr>
        <p:spPr/>
        <p:txBody>
          <a:bodyPr/>
          <a:lstStyle/>
          <a:p>
            <a:r>
              <a:rPr lang="en-US" dirty="0"/>
              <a:t>Start with the research problem</a:t>
            </a:r>
          </a:p>
          <a:p>
            <a:r>
              <a:rPr lang="en-US" dirty="0"/>
              <a:t>Discuss studies that have addressed the problem</a:t>
            </a:r>
          </a:p>
          <a:p>
            <a:r>
              <a:rPr lang="en-US" dirty="0"/>
              <a:t>Identify deficiencies in the studies</a:t>
            </a:r>
          </a:p>
          <a:p>
            <a:r>
              <a:rPr lang="en-US" dirty="0"/>
              <a:t>Describe the importance of the study</a:t>
            </a:r>
          </a:p>
          <a:p>
            <a:r>
              <a:rPr lang="en-US" dirty="0"/>
              <a:t>Conclude with the purpose of the study</a:t>
            </a:r>
          </a:p>
          <a:p>
            <a:pPr marL="0" indent="0">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14</a:t>
            </a:fld>
            <a:endParaRPr lang="en-US" dirty="0"/>
          </a:p>
        </p:txBody>
      </p:sp>
    </p:spTree>
    <p:extLst>
      <p:ext uri="{BB962C8B-B14F-4D97-AF65-F5344CB8AC3E}">
        <p14:creationId xmlns:p14="http://schemas.microsoft.com/office/powerpoint/2010/main" val="279368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1143000"/>
          </a:xfrm>
        </p:spPr>
        <p:txBody>
          <a:bodyPr>
            <a:normAutofit fontScale="90000"/>
          </a:bodyPr>
          <a:lstStyle/>
          <a:p>
            <a:r>
              <a:rPr lang="en-US" b="1" dirty="0"/>
              <a:t>What is the statement of research problem ?</a:t>
            </a:r>
          </a:p>
        </p:txBody>
      </p:sp>
      <p:sp>
        <p:nvSpPr>
          <p:cNvPr id="3" name="Footer Placeholder 2"/>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15</a:t>
            </a:fld>
            <a:endParaRPr lang="en-US" dirty="0"/>
          </a:p>
        </p:txBody>
      </p:sp>
      <p:pic>
        <p:nvPicPr>
          <p:cNvPr id="5" name="Picture 5" descr="ANd9GcSvgdfZA-CyAM6YqEoTDtE6vie9-H3vRTsmlb3YdV2RgRcVBAQ_8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467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93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b="1" dirty="0"/>
              <a:t>Problem Statement </a:t>
            </a:r>
          </a:p>
        </p:txBody>
      </p:sp>
      <p:sp>
        <p:nvSpPr>
          <p:cNvPr id="3" name="Content Placeholder 2"/>
          <p:cNvSpPr>
            <a:spLocks noGrp="1"/>
          </p:cNvSpPr>
          <p:nvPr>
            <p:ph idx="1"/>
          </p:nvPr>
        </p:nvSpPr>
        <p:spPr>
          <a:xfrm>
            <a:off x="0" y="1340768"/>
            <a:ext cx="9144000" cy="5517232"/>
          </a:xfrm>
        </p:spPr>
        <p:txBody>
          <a:bodyPr>
            <a:normAutofit fontScale="77500" lnSpcReduction="20000"/>
          </a:bodyPr>
          <a:lstStyle/>
          <a:p>
            <a:r>
              <a:rPr lang="en-US" dirty="0"/>
              <a:t>A problem statement is an explanation of a group of significant reasons why the research must be conducted. A problem statement explains a problem in need for the research. </a:t>
            </a:r>
          </a:p>
          <a:p>
            <a:r>
              <a:rPr lang="en-US" dirty="0"/>
              <a:t>The problem statement provides direction for the research design. </a:t>
            </a:r>
          </a:p>
          <a:p>
            <a:r>
              <a:rPr lang="en-US" dirty="0"/>
              <a:t>It is the logical conclusion of the issues raised under the Background to the Study. </a:t>
            </a:r>
          </a:p>
          <a:p>
            <a:r>
              <a:rPr lang="en-US" dirty="0"/>
              <a:t>It provides clear and precise description of the problem to be studied. </a:t>
            </a:r>
            <a:endParaRPr lang="en-GB" dirty="0"/>
          </a:p>
          <a:p>
            <a:r>
              <a:rPr lang="en-US" dirty="0"/>
              <a:t>The Problem Statement gives direction to: </a:t>
            </a:r>
            <a:endParaRPr lang="en-GB" dirty="0"/>
          </a:p>
          <a:p>
            <a:pPr lvl="0"/>
            <a:r>
              <a:rPr lang="en-US" dirty="0"/>
              <a:t>a missing link </a:t>
            </a:r>
            <a:endParaRPr lang="en-GB" dirty="0"/>
          </a:p>
          <a:p>
            <a:pPr lvl="0"/>
            <a:r>
              <a:rPr lang="en-US" dirty="0"/>
              <a:t> an imbalance </a:t>
            </a:r>
            <a:endParaRPr lang="en-GB" dirty="0"/>
          </a:p>
          <a:p>
            <a:pPr lvl="0"/>
            <a:r>
              <a:rPr lang="en-US" dirty="0"/>
              <a:t>a need </a:t>
            </a:r>
            <a:endParaRPr lang="en-GB" dirty="0"/>
          </a:p>
          <a:p>
            <a:pPr lvl="0"/>
            <a:r>
              <a:rPr lang="en-US" dirty="0"/>
              <a:t>an unsatisfactory state of affairs e. an unanswered question</a:t>
            </a:r>
            <a:endParaRPr lang="en-GB" dirty="0"/>
          </a:p>
          <a:p>
            <a:endParaRPr lang="en-GB" dirty="0"/>
          </a:p>
        </p:txBody>
      </p:sp>
    </p:spTree>
    <p:extLst>
      <p:ext uri="{BB962C8B-B14F-4D97-AF65-F5344CB8AC3E}">
        <p14:creationId xmlns:p14="http://schemas.microsoft.com/office/powerpoint/2010/main" val="219064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484784"/>
            <a:ext cx="9144000" cy="5373216"/>
          </a:xfrm>
        </p:spPr>
        <p:txBody>
          <a:bodyPr>
            <a:normAutofit fontScale="92500" lnSpcReduction="10000"/>
          </a:bodyPr>
          <a:lstStyle/>
          <a:p>
            <a:r>
              <a:rPr lang="en-US" dirty="0"/>
              <a:t>The key effort is to make the reviewers/ readers understand; </a:t>
            </a:r>
            <a:endParaRPr lang="en-GB" dirty="0"/>
          </a:p>
          <a:p>
            <a:pPr lvl="0"/>
            <a:r>
              <a:rPr lang="en-US" dirty="0"/>
              <a:t>What is the problem, </a:t>
            </a:r>
            <a:endParaRPr lang="en-GB" dirty="0"/>
          </a:p>
          <a:p>
            <a:pPr lvl="0"/>
            <a:r>
              <a:rPr lang="en-US" dirty="0"/>
              <a:t>Why is the problem important </a:t>
            </a:r>
            <a:endParaRPr lang="en-GB" dirty="0"/>
          </a:p>
          <a:p>
            <a:r>
              <a:rPr lang="en-US" dirty="0"/>
              <a:t>Problem statement answers one primary question:  </a:t>
            </a:r>
            <a:endParaRPr lang="en-GB" dirty="0"/>
          </a:p>
          <a:p>
            <a:pPr lvl="0"/>
            <a:r>
              <a:rPr lang="en-US" dirty="0"/>
              <a:t>‘‘Why do this project?’’ </a:t>
            </a:r>
            <a:endParaRPr lang="en-GB" dirty="0"/>
          </a:p>
          <a:p>
            <a:pPr lvl="0"/>
            <a:r>
              <a:rPr lang="en-US" dirty="0"/>
              <a:t> The emphasis is on the “why’’</a:t>
            </a:r>
            <a:endParaRPr lang="en-GB" dirty="0"/>
          </a:p>
          <a:p>
            <a:r>
              <a:rPr lang="en-US" dirty="0"/>
              <a:t> To answer these questions, the writers must  </a:t>
            </a:r>
            <a:endParaRPr lang="en-GB" dirty="0"/>
          </a:p>
          <a:p>
            <a:r>
              <a:rPr lang="en-US" dirty="0"/>
              <a:t>(1) Define the problem and </a:t>
            </a:r>
            <a:endParaRPr lang="en-GB" dirty="0"/>
          </a:p>
          <a:p>
            <a:r>
              <a:rPr lang="en-US" dirty="0"/>
              <a:t> (2) Document its existence	</a:t>
            </a:r>
            <a:endParaRPr lang="en-GB" dirty="0"/>
          </a:p>
          <a:p>
            <a:endParaRPr lang="en-GB" dirty="0"/>
          </a:p>
        </p:txBody>
      </p:sp>
    </p:spTree>
    <p:extLst>
      <p:ext uri="{BB962C8B-B14F-4D97-AF65-F5344CB8AC3E}">
        <p14:creationId xmlns:p14="http://schemas.microsoft.com/office/powerpoint/2010/main" val="41753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412776"/>
            <a:ext cx="9144000" cy="5445224"/>
          </a:xfrm>
        </p:spPr>
        <p:txBody>
          <a:bodyPr>
            <a:normAutofit fontScale="85000" lnSpcReduction="10000"/>
          </a:bodyPr>
          <a:lstStyle/>
          <a:p>
            <a:r>
              <a:rPr lang="en-US" b="1" dirty="0"/>
              <a:t>Problem statement language… </a:t>
            </a:r>
            <a:endParaRPr lang="en-GB" dirty="0"/>
          </a:p>
          <a:p>
            <a:r>
              <a:rPr lang="en-US" dirty="0"/>
              <a:t>1. In spite of these benefits, the ... </a:t>
            </a:r>
            <a:endParaRPr lang="en-GB" dirty="0"/>
          </a:p>
          <a:p>
            <a:r>
              <a:rPr lang="en-US" dirty="0"/>
              <a:t>2. Both clinicians and patients have found (...) problematic... </a:t>
            </a:r>
            <a:endParaRPr lang="en-GB" dirty="0"/>
          </a:p>
          <a:p>
            <a:r>
              <a:rPr lang="en-US" dirty="0"/>
              <a:t>3. Many a study has concluded that (...) is a problem in the.... </a:t>
            </a:r>
            <a:endParaRPr lang="en-GB" dirty="0"/>
          </a:p>
          <a:p>
            <a:r>
              <a:rPr lang="en-US" dirty="0"/>
              <a:t>4. Till date, corruption remains a major problem in Ghana (see </a:t>
            </a:r>
            <a:r>
              <a:rPr lang="en-US" dirty="0" err="1"/>
              <a:t>Anas</a:t>
            </a:r>
            <a:r>
              <a:rPr lang="en-US" dirty="0"/>
              <a:t>&amp; </a:t>
            </a:r>
            <a:r>
              <a:rPr lang="en-US" dirty="0" err="1"/>
              <a:t>Appiah</a:t>
            </a:r>
            <a:r>
              <a:rPr lang="en-US" dirty="0"/>
              <a:t>, 2018)… </a:t>
            </a:r>
            <a:endParaRPr lang="en-GB" dirty="0"/>
          </a:p>
          <a:p>
            <a:r>
              <a:rPr lang="en-US" dirty="0"/>
              <a:t>5. The (...) is shrouded with many problems, most importantly the… </a:t>
            </a:r>
            <a:endParaRPr lang="en-GB" dirty="0"/>
          </a:p>
          <a:p>
            <a:r>
              <a:rPr lang="en-US" dirty="0"/>
              <a:t>6. Global statistics on ….remain high/are frightening …</a:t>
            </a:r>
            <a:endParaRPr lang="en-GB" dirty="0"/>
          </a:p>
          <a:p>
            <a:r>
              <a:rPr lang="en-US" dirty="0"/>
              <a:t> 7. Although a number of patients ….., many more remain</a:t>
            </a:r>
            <a:endParaRPr lang="en-GB" dirty="0"/>
          </a:p>
          <a:p>
            <a:endParaRPr lang="en-GB" dirty="0"/>
          </a:p>
        </p:txBody>
      </p:sp>
    </p:spTree>
    <p:extLst>
      <p:ext uri="{BB962C8B-B14F-4D97-AF65-F5344CB8AC3E}">
        <p14:creationId xmlns:p14="http://schemas.microsoft.com/office/powerpoint/2010/main" val="323095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a:t>In the Developing countries where Ghana is not an exception, Women and children are usually the most vulnerable group in the society because they are those that undergo childbirth or require postnatal health care services and it appears they constitute more than half of the entire country population of about 76% in the year 2010 according to the Population and Housing Census Survey. The impact of maternal mortality and morbidity is therefore huge on these populations. Recent studies conducted asserted that roughly between 1400 and 3900 women and girls die each year due to lack of postnatal care services as a result of childbirth complications. Moreover, it is estimated that another 28,000 to 117,000 women and girls are likely to suffer from disability caused by complications during pregnancy and child birth each year. </a:t>
            </a:r>
            <a:endParaRPr lang="en-GB" dirty="0"/>
          </a:p>
        </p:txBody>
      </p:sp>
    </p:spTree>
    <p:extLst>
      <p:ext uri="{BB962C8B-B14F-4D97-AF65-F5344CB8AC3E}">
        <p14:creationId xmlns:p14="http://schemas.microsoft.com/office/powerpoint/2010/main" val="23828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a:ea typeface="Calibri"/>
                <a:cs typeface="Times New Roman"/>
              </a:rPr>
              <a:t>Title of your research</a:t>
            </a:r>
            <a:r>
              <a:rPr lang="en-GB" dirty="0">
                <a:latin typeface="Times New Roman"/>
                <a:ea typeface="Calibri"/>
                <a:cs typeface="Times New Roman"/>
              </a:rPr>
              <a:t> </a:t>
            </a:r>
            <a:endParaRPr lang="en-GB" dirty="0"/>
          </a:p>
        </p:txBody>
      </p:sp>
      <p:sp>
        <p:nvSpPr>
          <p:cNvPr id="3" name="Content Placeholder 2"/>
          <p:cNvSpPr>
            <a:spLocks noGrp="1"/>
          </p:cNvSpPr>
          <p:nvPr>
            <p:ph idx="1"/>
          </p:nvPr>
        </p:nvSpPr>
        <p:spPr/>
        <p:txBody>
          <a:bodyPr>
            <a:normAutofit lnSpcReduction="10000"/>
          </a:bodyPr>
          <a:lstStyle/>
          <a:p>
            <a:pPr algn="just">
              <a:lnSpc>
                <a:spcPct val="115000"/>
              </a:lnSpc>
              <a:spcAft>
                <a:spcPts val="1000"/>
              </a:spcAft>
            </a:pPr>
            <a:r>
              <a:rPr lang="en-GB" dirty="0">
                <a:latin typeface="Times New Roman"/>
                <a:ea typeface="Calibri"/>
                <a:cs typeface="Times New Roman"/>
              </a:rPr>
              <a:t>A Good title identifies the field(s) of research and indicates the kind of results to be obtained. Avoid too long titles. Too general or vague titles, e.g., </a:t>
            </a:r>
            <a:r>
              <a:rPr lang="en-GB" b="1" dirty="0">
                <a:latin typeface="Times New Roman"/>
                <a:ea typeface="Calibri"/>
                <a:cs typeface="Times New Roman"/>
              </a:rPr>
              <a:t>“Effects of tramadol on humans” </a:t>
            </a:r>
            <a:endParaRPr lang="en-GB" sz="2800" dirty="0">
              <a:ea typeface="Calibri"/>
              <a:cs typeface="Times New Roman"/>
            </a:endParaRPr>
          </a:p>
          <a:p>
            <a:pPr algn="just">
              <a:lnSpc>
                <a:spcPct val="115000"/>
              </a:lnSpc>
              <a:spcAft>
                <a:spcPts val="1000"/>
              </a:spcAft>
            </a:pPr>
            <a:r>
              <a:rPr lang="en-GB" b="1" dirty="0">
                <a:latin typeface="Times New Roman"/>
                <a:ea typeface="Calibri"/>
                <a:cs typeface="Times New Roman"/>
              </a:rPr>
              <a:t>Tips in writing Research Title</a:t>
            </a:r>
            <a:endParaRPr lang="en-GB" sz="2800" dirty="0">
              <a:ea typeface="Calibri"/>
              <a:cs typeface="Times New Roman"/>
            </a:endParaRPr>
          </a:p>
          <a:p>
            <a:pPr algn="just">
              <a:lnSpc>
                <a:spcPct val="115000"/>
              </a:lnSpc>
              <a:spcAft>
                <a:spcPts val="1000"/>
              </a:spcAft>
            </a:pPr>
            <a:r>
              <a:rPr lang="en-GB" b="1" dirty="0">
                <a:latin typeface="Times New Roman"/>
                <a:ea typeface="Calibri"/>
                <a:cs typeface="Times New Roman"/>
              </a:rPr>
              <a:t> Try the colon trick:</a:t>
            </a:r>
            <a:r>
              <a:rPr lang="en-GB" dirty="0">
                <a:latin typeface="Times New Roman"/>
                <a:ea typeface="Calibri"/>
                <a:cs typeface="Times New Roman"/>
              </a:rPr>
              <a:t> A colon makes a title short, snappy, easy to say Examples: </a:t>
            </a:r>
            <a:endParaRPr lang="en-GB" sz="2800" dirty="0">
              <a:ea typeface="Calibri"/>
              <a:cs typeface="Times New Roman"/>
            </a:endParaRPr>
          </a:p>
          <a:p>
            <a:endParaRPr lang="en-GB" dirty="0"/>
          </a:p>
        </p:txBody>
      </p:sp>
    </p:spTree>
    <p:extLst>
      <p:ext uri="{BB962C8B-B14F-4D97-AF65-F5344CB8AC3E}">
        <p14:creationId xmlns:p14="http://schemas.microsoft.com/office/powerpoint/2010/main" val="626130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a:t>Among some of the main objectives of achieving the primary health care program in the global south countries like Ghana is to improve reproductive and child health services. There was therefore the need to identify and improve those services that were critical to health care of the women and children. These healthcare services included antenatal care, delivery, postnatal care and family planning. Therefore, affordable, available and accessible postnatal care services were meant to enhance and improve utilization.</a:t>
            </a:r>
            <a:endParaRPr lang="en-GB" dirty="0"/>
          </a:p>
          <a:p>
            <a:endParaRPr lang="en-GB" dirty="0"/>
          </a:p>
        </p:txBody>
      </p:sp>
    </p:spTree>
    <p:extLst>
      <p:ext uri="{BB962C8B-B14F-4D97-AF65-F5344CB8AC3E}">
        <p14:creationId xmlns:p14="http://schemas.microsoft.com/office/powerpoint/2010/main" val="47490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778098"/>
          </a:xfrm>
        </p:spPr>
        <p:txBody>
          <a:bodyPr/>
          <a:lstStyle/>
          <a:p>
            <a:endParaRPr lang="en-GB" dirty="0"/>
          </a:p>
        </p:txBody>
      </p:sp>
      <p:sp>
        <p:nvSpPr>
          <p:cNvPr id="3" name="Content Placeholder 2"/>
          <p:cNvSpPr>
            <a:spLocks noGrp="1"/>
          </p:cNvSpPr>
          <p:nvPr>
            <p:ph idx="1"/>
          </p:nvPr>
        </p:nvSpPr>
        <p:spPr>
          <a:xfrm>
            <a:off x="0" y="1268760"/>
            <a:ext cx="9144000" cy="5589240"/>
          </a:xfrm>
        </p:spPr>
        <p:txBody>
          <a:bodyPr>
            <a:normAutofit fontScale="85000" lnSpcReduction="20000"/>
          </a:bodyPr>
          <a:lstStyle/>
          <a:p>
            <a:r>
              <a:rPr lang="en-US" dirty="0" smtClean="0"/>
              <a:t>Although  </a:t>
            </a:r>
            <a:r>
              <a:rPr lang="en-US" dirty="0"/>
              <a:t>it is very few Women in reproductive health in the </a:t>
            </a:r>
            <a:r>
              <a:rPr lang="en-US" dirty="0" err="1"/>
              <a:t>Ashaiman</a:t>
            </a:r>
            <a:r>
              <a:rPr lang="en-US" dirty="0"/>
              <a:t> municipality utilize postnatal care services, the factors that affects the utilization is limited. Research conducted demonstrated that postnatal care services utilization is affected by several factors including educational level of the women, maternal age, occupational status of women and husbands, place of delivery, mode of delivery, number of pregnancies, awareness about obstetric related danger signs, and awareness about postnatal care services (</a:t>
            </a:r>
            <a:r>
              <a:rPr lang="en-US" dirty="0" err="1"/>
              <a:t>Workineh</a:t>
            </a:r>
            <a:r>
              <a:rPr lang="en-US" dirty="0"/>
              <a:t> et al, 2014). However, the determinants of utilization of postnatal care services are not uniform across different ways of life of societies and socioeconomic status within a society. </a:t>
            </a:r>
            <a:endParaRPr lang="en-GB" dirty="0"/>
          </a:p>
          <a:p>
            <a:r>
              <a:rPr lang="en-US" dirty="0"/>
              <a:t>Therefore, the purpose of this study is to assess factors affecting postnatal care service utilization in the </a:t>
            </a:r>
            <a:r>
              <a:rPr lang="en-US" dirty="0" err="1"/>
              <a:t>Ashaiman</a:t>
            </a:r>
            <a:r>
              <a:rPr lang="en-US" dirty="0"/>
              <a:t> Municipality of the Greater Region. </a:t>
            </a:r>
            <a:endParaRPr lang="en-GB" dirty="0"/>
          </a:p>
          <a:p>
            <a:endParaRPr lang="en-GB" dirty="0"/>
          </a:p>
        </p:txBody>
      </p:sp>
    </p:spTree>
    <p:extLst>
      <p:ext uri="{BB962C8B-B14F-4D97-AF65-F5344CB8AC3E}">
        <p14:creationId xmlns:p14="http://schemas.microsoft.com/office/powerpoint/2010/main" val="105206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Problem Statement Writing </a:t>
            </a:r>
            <a:endParaRPr lang="en-GB" dirty="0"/>
          </a:p>
        </p:txBody>
      </p:sp>
      <p:sp>
        <p:nvSpPr>
          <p:cNvPr id="3" name="Content Placeholder 2"/>
          <p:cNvSpPr>
            <a:spLocks noGrp="1"/>
          </p:cNvSpPr>
          <p:nvPr>
            <p:ph idx="1"/>
          </p:nvPr>
        </p:nvSpPr>
        <p:spPr>
          <a:xfrm>
            <a:off x="0" y="1600200"/>
            <a:ext cx="9144000" cy="5257800"/>
          </a:xfrm>
        </p:spPr>
        <p:txBody>
          <a:bodyPr>
            <a:normAutofit lnSpcReduction="10000"/>
          </a:bodyPr>
          <a:lstStyle/>
          <a:p>
            <a:pPr lvl="0"/>
            <a:r>
              <a:rPr lang="en-US" dirty="0"/>
              <a:t>Start with a general statement of the problem or issues.</a:t>
            </a:r>
            <a:endParaRPr lang="en-GB" dirty="0"/>
          </a:p>
          <a:p>
            <a:pPr lvl="0"/>
            <a:r>
              <a:rPr lang="en-US" dirty="0"/>
              <a:t>Make sure the problem is restricted in scope.</a:t>
            </a:r>
          </a:p>
          <a:p>
            <a:pPr lvl="0"/>
            <a:r>
              <a:rPr lang="en-US" dirty="0"/>
              <a:t> Make sure the context of the problem is clear </a:t>
            </a:r>
            <a:endParaRPr lang="en-GB" dirty="0"/>
          </a:p>
          <a:p>
            <a:pPr lvl="0"/>
            <a:r>
              <a:rPr lang="en-US" dirty="0"/>
              <a:t>Cite the references from which the problem was stated previously.</a:t>
            </a:r>
            <a:endParaRPr lang="en-GB" dirty="0"/>
          </a:p>
          <a:p>
            <a:pPr lvl="0"/>
            <a:r>
              <a:rPr lang="en-US" dirty="0"/>
              <a:t>Provide justification for the research to be conducted </a:t>
            </a:r>
            <a:endParaRPr lang="en-GB" dirty="0"/>
          </a:p>
          <a:p>
            <a:pPr lvl="0"/>
            <a:r>
              <a:rPr lang="en-US" dirty="0"/>
              <a:t>Highlight the problems/demerits of the available  techniques</a:t>
            </a:r>
            <a:endParaRPr lang="en-GB" dirty="0"/>
          </a:p>
          <a:p>
            <a:endParaRPr lang="en-GB" dirty="0"/>
          </a:p>
        </p:txBody>
      </p:sp>
    </p:spTree>
    <p:extLst>
      <p:ext uri="{BB962C8B-B14F-4D97-AF65-F5344CB8AC3E}">
        <p14:creationId xmlns:p14="http://schemas.microsoft.com/office/powerpoint/2010/main" val="2518951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634082"/>
          </a:xfrm>
        </p:spPr>
        <p:txBody>
          <a:bodyPr>
            <a:normAutofit fontScale="90000"/>
          </a:bodyPr>
          <a:lstStyle/>
          <a:p>
            <a:endParaRPr lang="en-GB" dirty="0"/>
          </a:p>
        </p:txBody>
      </p:sp>
      <p:sp>
        <p:nvSpPr>
          <p:cNvPr id="3" name="Content Placeholder 2"/>
          <p:cNvSpPr>
            <a:spLocks noGrp="1"/>
          </p:cNvSpPr>
          <p:nvPr>
            <p:ph idx="1"/>
          </p:nvPr>
        </p:nvSpPr>
        <p:spPr>
          <a:xfrm>
            <a:off x="0" y="692696"/>
            <a:ext cx="9144000" cy="6165304"/>
          </a:xfrm>
        </p:spPr>
        <p:txBody>
          <a:bodyPr>
            <a:normAutofit fontScale="77500" lnSpcReduction="20000"/>
          </a:bodyPr>
          <a:lstStyle/>
          <a:p>
            <a:endParaRPr lang="en-GB" dirty="0" smtClean="0"/>
          </a:p>
          <a:p>
            <a:r>
              <a:rPr lang="en-GB" dirty="0" smtClean="0"/>
              <a:t>According </a:t>
            </a:r>
            <a:r>
              <a:rPr lang="en-GB" dirty="0"/>
              <a:t>to </a:t>
            </a:r>
            <a:r>
              <a:rPr lang="en-GB" dirty="0" err="1"/>
              <a:t>Donkor</a:t>
            </a:r>
            <a:r>
              <a:rPr lang="en-GB" dirty="0"/>
              <a:t> et al</a:t>
            </a:r>
            <a:r>
              <a:rPr lang="en-GB" i="1" dirty="0"/>
              <a:t>.</a:t>
            </a:r>
            <a:r>
              <a:rPr lang="en-GB" dirty="0"/>
              <a:t> (2014), Stroke is responsible for 50% chronic disability among its survivors. Thus, stroke is a disease of immense public health importance with economic and social consequences. Stroke causes major global health problems and disabilities. It has been predicted to continue to increase over the next 20 years as the population ages (</a:t>
            </a:r>
            <a:r>
              <a:rPr lang="en-GB" dirty="0" err="1"/>
              <a:t>Donkor</a:t>
            </a:r>
            <a:r>
              <a:rPr lang="en-GB" dirty="0"/>
              <a:t> et al</a:t>
            </a:r>
            <a:r>
              <a:rPr lang="en-GB" i="1" dirty="0"/>
              <a:t>.</a:t>
            </a:r>
            <a:r>
              <a:rPr lang="en-GB" dirty="0"/>
              <a:t>, 2014). It is also ranked by Imam and </a:t>
            </a:r>
            <a:r>
              <a:rPr lang="en-GB" dirty="0" err="1"/>
              <a:t>Jarus</a:t>
            </a:r>
            <a:r>
              <a:rPr lang="en-GB" dirty="0"/>
              <a:t> (2014) as the second highest cause of death and as one of the main causes of acquired adult disability. The WHO estimates the prevalence of stroke survivors to reach 77 million by the year 2030 (WHO, 2008).</a:t>
            </a:r>
          </a:p>
          <a:p>
            <a:r>
              <a:rPr lang="en-GB" dirty="0"/>
              <a:t>Stroke has a substantial impact on society, resulting from diminished workplace productivity not only of stroke victims and survivors, but also of their caregivers, who often have their own job commitments interrupted or are forced to leave their jobs in order to provide care for a family member (Coleman, 2011). </a:t>
            </a:r>
          </a:p>
        </p:txBody>
      </p:sp>
    </p:spTree>
    <p:extLst>
      <p:ext uri="{BB962C8B-B14F-4D97-AF65-F5344CB8AC3E}">
        <p14:creationId xmlns:p14="http://schemas.microsoft.com/office/powerpoint/2010/main" val="198387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statement versus background</a:t>
            </a:r>
          </a:p>
        </p:txBody>
      </p:sp>
      <p:sp>
        <p:nvSpPr>
          <p:cNvPr id="3" name="Text Placeholder 2"/>
          <p:cNvSpPr>
            <a:spLocks noGrp="1"/>
          </p:cNvSpPr>
          <p:nvPr>
            <p:ph type="body" idx="1"/>
          </p:nvPr>
        </p:nvSpPr>
        <p:spPr/>
        <p:txBody>
          <a:bodyPr/>
          <a:lstStyle/>
          <a:p>
            <a:r>
              <a:rPr lang="en-US" u="sng" dirty="0"/>
              <a:t>Problem statement (WHY)</a:t>
            </a:r>
          </a:p>
        </p:txBody>
      </p:sp>
      <p:sp>
        <p:nvSpPr>
          <p:cNvPr id="4" name="Content Placeholder 3"/>
          <p:cNvSpPr>
            <a:spLocks noGrp="1"/>
          </p:cNvSpPr>
          <p:nvPr>
            <p:ph sz="half" idx="2"/>
          </p:nvPr>
        </p:nvSpPr>
        <p:spPr/>
        <p:txBody>
          <a:bodyPr/>
          <a:lstStyle/>
          <a:p>
            <a:r>
              <a:rPr lang="en-US" dirty="0"/>
              <a:t>Justifies the study by explaining reasons why the research is important</a:t>
            </a:r>
          </a:p>
          <a:p>
            <a:r>
              <a:rPr lang="en-US" dirty="0"/>
              <a:t>Provides the basis for generating the purpose statement</a:t>
            </a:r>
          </a:p>
          <a:p>
            <a:r>
              <a:rPr lang="en-US" dirty="0"/>
              <a:t>Is the foundation for the remaining steps of the process</a:t>
            </a:r>
          </a:p>
          <a:p>
            <a:endParaRPr lang="en-US" dirty="0"/>
          </a:p>
        </p:txBody>
      </p:sp>
      <p:sp>
        <p:nvSpPr>
          <p:cNvPr id="5" name="Text Placeholder 4"/>
          <p:cNvSpPr>
            <a:spLocks noGrp="1"/>
          </p:cNvSpPr>
          <p:nvPr>
            <p:ph type="body" sz="quarter" idx="3"/>
          </p:nvPr>
        </p:nvSpPr>
        <p:spPr/>
        <p:txBody>
          <a:bodyPr/>
          <a:lstStyle/>
          <a:p>
            <a:r>
              <a:rPr lang="en-US" u="sng" dirty="0"/>
              <a:t>Background (WHAT)</a:t>
            </a:r>
          </a:p>
        </p:txBody>
      </p:sp>
      <p:sp>
        <p:nvSpPr>
          <p:cNvPr id="6" name="Content Placeholder 5"/>
          <p:cNvSpPr>
            <a:spLocks noGrp="1"/>
          </p:cNvSpPr>
          <p:nvPr>
            <p:ph sz="quarter" idx="4"/>
          </p:nvPr>
        </p:nvSpPr>
        <p:spPr/>
        <p:txBody>
          <a:bodyPr>
            <a:normAutofit lnSpcReduction="10000"/>
          </a:bodyPr>
          <a:lstStyle/>
          <a:p>
            <a:r>
              <a:rPr lang="en-US" dirty="0"/>
              <a:t>Describes the problem and focuses on what is to be studied</a:t>
            </a:r>
          </a:p>
          <a:p>
            <a:r>
              <a:rPr lang="en-US" dirty="0"/>
              <a:t>Is the first to be written</a:t>
            </a:r>
          </a:p>
          <a:p>
            <a:r>
              <a:rPr lang="en-US" dirty="0"/>
              <a:t>Sets the stage for the entire study</a:t>
            </a:r>
          </a:p>
          <a:p>
            <a:r>
              <a:rPr lang="en-US" dirty="0"/>
              <a:t>Its purpose is to establish a framework for the research</a:t>
            </a:r>
          </a:p>
          <a:p>
            <a:r>
              <a:rPr lang="en-US" dirty="0"/>
              <a:t>Provides the factors to be studied</a:t>
            </a:r>
          </a:p>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r>
              <a:rPr lang="en-US"/>
              <a:t>Slide </a:t>
            </a:r>
            <a:fld id="{FD3DDBF2-094B-4CA4-965C-FB22D307DBD7}" type="slidenum">
              <a:rPr lang="en-US" smtClean="0"/>
              <a:pPr/>
              <a:t>24</a:t>
            </a:fld>
            <a:endParaRPr lang="en-US" dirty="0"/>
          </a:p>
        </p:txBody>
      </p:sp>
    </p:spTree>
    <p:extLst>
      <p:ext uri="{BB962C8B-B14F-4D97-AF65-F5344CB8AC3E}">
        <p14:creationId xmlns:p14="http://schemas.microsoft.com/office/powerpoint/2010/main" val="3047776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Operational Definitions </a:t>
            </a:r>
            <a:br>
              <a:rPr lang="en-GB" dirty="0"/>
            </a:br>
            <a:endParaRPr lang="en-GB" dirty="0"/>
          </a:p>
        </p:txBody>
      </p:sp>
      <p:sp>
        <p:nvSpPr>
          <p:cNvPr id="3" name="Content Placeholder 2"/>
          <p:cNvSpPr>
            <a:spLocks noGrp="1"/>
          </p:cNvSpPr>
          <p:nvPr>
            <p:ph idx="1"/>
          </p:nvPr>
        </p:nvSpPr>
        <p:spPr>
          <a:xfrm>
            <a:off x="0" y="1600200"/>
            <a:ext cx="9144000" cy="5257800"/>
          </a:xfrm>
        </p:spPr>
        <p:txBody>
          <a:bodyPr>
            <a:normAutofit/>
          </a:bodyPr>
          <a:lstStyle/>
          <a:p>
            <a:pPr algn="just"/>
            <a:r>
              <a:rPr lang="en-GB" dirty="0"/>
              <a:t>Operational Definitions  define concepts and labels by the way they are measured. For example, an operational definition of weight could be : how much a spring stretches when you hang something from it. </a:t>
            </a:r>
          </a:p>
          <a:p>
            <a:pPr algn="just"/>
            <a:r>
              <a:rPr lang="en-GB" dirty="0"/>
              <a:t>All psychological concepts and labels, like learning, memory, motivation and personality are theoretical concepts, which cannot be measured directly</a:t>
            </a:r>
          </a:p>
          <a:p>
            <a:pPr algn="just"/>
            <a:r>
              <a:rPr lang="en-GB" dirty="0"/>
              <a:t>When applied to data collection, there is a clear, concise detailed definition of a measure. </a:t>
            </a:r>
          </a:p>
        </p:txBody>
      </p:sp>
    </p:spTree>
    <p:extLst>
      <p:ext uri="{BB962C8B-B14F-4D97-AF65-F5344CB8AC3E}">
        <p14:creationId xmlns:p14="http://schemas.microsoft.com/office/powerpoint/2010/main" val="3169958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Operational definition cont.</a:t>
            </a:r>
          </a:p>
        </p:txBody>
      </p:sp>
      <p:sp>
        <p:nvSpPr>
          <p:cNvPr id="3" name="Content Placeholder 2"/>
          <p:cNvSpPr>
            <a:spLocks noGrp="1"/>
          </p:cNvSpPr>
          <p:nvPr>
            <p:ph idx="1"/>
          </p:nvPr>
        </p:nvSpPr>
        <p:spPr>
          <a:xfrm>
            <a:off x="467544" y="1600200"/>
            <a:ext cx="8280920" cy="4853135"/>
          </a:xfrm>
        </p:spPr>
        <p:txBody>
          <a:bodyPr>
            <a:normAutofit fontScale="92500" lnSpcReduction="20000"/>
          </a:bodyPr>
          <a:lstStyle/>
          <a:p>
            <a:pPr algn="just"/>
            <a:r>
              <a:rPr lang="en-GB" dirty="0"/>
              <a:t>The need for operational definitions is fundamental when collecting all types of data. When collecting data is essential that everyone in the system has the same understanding and collects data in the same way. Operational definitions should therefore be made before the collection of data begins. </a:t>
            </a:r>
          </a:p>
          <a:p>
            <a:pPr algn="just"/>
            <a:r>
              <a:rPr lang="en-GB" dirty="0"/>
              <a:t>For example, the operational definition of temperature is how much a column or mercury or red coloured alcohol expands in a thin tube put in the thing whose temperature you want to measure.</a:t>
            </a:r>
          </a:p>
          <a:p>
            <a:pPr algn="just"/>
            <a:endParaRPr lang="en-GB" dirty="0"/>
          </a:p>
        </p:txBody>
      </p:sp>
    </p:spTree>
    <p:extLst>
      <p:ext uri="{BB962C8B-B14F-4D97-AF65-F5344CB8AC3E}">
        <p14:creationId xmlns:p14="http://schemas.microsoft.com/office/powerpoint/2010/main" val="810817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US" sz="4000" b="1" cap="all" dirty="0">
                <a:solidFill>
                  <a:prstClr val="black"/>
                </a:solidFill>
                <a:ea typeface="+mj-ea"/>
                <a:cs typeface="+mj-cs"/>
              </a:rPr>
              <a:t>Overview of literature review</a:t>
            </a:r>
            <a:endParaRPr lang="en-GB" dirty="0"/>
          </a:p>
        </p:txBody>
      </p:sp>
    </p:spTree>
    <p:extLst>
      <p:ext uri="{BB962C8B-B14F-4D97-AF65-F5344CB8AC3E}">
        <p14:creationId xmlns:p14="http://schemas.microsoft.com/office/powerpoint/2010/main" val="1208330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prstClr val="black"/>
                </a:solidFill>
              </a:rPr>
              <a:t>What is literature review?</a:t>
            </a:r>
            <a:endParaRPr lang="en-GB" sz="4800" b="1" dirty="0"/>
          </a:p>
        </p:txBody>
      </p:sp>
      <p:sp>
        <p:nvSpPr>
          <p:cNvPr id="3" name="Content Placeholder 2"/>
          <p:cNvSpPr>
            <a:spLocks noGrp="1"/>
          </p:cNvSpPr>
          <p:nvPr>
            <p:ph idx="1"/>
          </p:nvPr>
        </p:nvSpPr>
        <p:spPr>
          <a:xfrm>
            <a:off x="0" y="1600200"/>
            <a:ext cx="9036496" cy="5257800"/>
          </a:xfrm>
        </p:spPr>
        <p:txBody>
          <a:bodyPr/>
          <a:lstStyle/>
          <a:p>
            <a:pPr marL="0" indent="0" algn="ctr">
              <a:buNone/>
            </a:pPr>
            <a:r>
              <a:rPr lang="en-US" sz="3600" b="1" dirty="0"/>
              <a:t>Definition of literature review</a:t>
            </a:r>
          </a:p>
          <a:p>
            <a:pPr marL="0" indent="0" algn="ctr">
              <a:buNone/>
            </a:pPr>
            <a:endParaRPr lang="en-US" sz="3600" b="1" dirty="0"/>
          </a:p>
          <a:p>
            <a:pPr algn="just"/>
            <a:r>
              <a:rPr lang="en-US" dirty="0"/>
              <a:t>Literature review is the identification and analysis of relevant publications that contain information pertaining to the research problem</a:t>
            </a:r>
          </a:p>
          <a:p>
            <a:pPr algn="just"/>
            <a:endParaRPr lang="en-US" dirty="0"/>
          </a:p>
          <a:p>
            <a:pPr algn="just"/>
            <a:r>
              <a:rPr lang="en-US" dirty="0"/>
              <a:t>It is a critical, </a:t>
            </a:r>
            <a:r>
              <a:rPr lang="en-US" dirty="0" smtClean="0"/>
              <a:t>analytical, </a:t>
            </a:r>
            <a:r>
              <a:rPr lang="en-US" dirty="0"/>
              <a:t>and factual overview of what has been done on a research topic</a:t>
            </a:r>
          </a:p>
          <a:p>
            <a:pPr algn="just"/>
            <a:endParaRPr lang="en-GB" dirty="0"/>
          </a:p>
        </p:txBody>
      </p:sp>
    </p:spTree>
    <p:extLst>
      <p:ext uri="{BB962C8B-B14F-4D97-AF65-F5344CB8AC3E}">
        <p14:creationId xmlns:p14="http://schemas.microsoft.com/office/powerpoint/2010/main" val="1876164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must you review literature for research?</a:t>
            </a:r>
          </a:p>
        </p:txBody>
      </p:sp>
      <p:sp>
        <p:nvSpPr>
          <p:cNvPr id="3" name="Footer Placeholder 2"/>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29</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34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sp>
        <p:nvSpPr>
          <p:cNvPr id="3" name="Content Placeholder 2"/>
          <p:cNvSpPr>
            <a:spLocks noGrp="1"/>
          </p:cNvSpPr>
          <p:nvPr>
            <p:ph idx="1"/>
          </p:nvPr>
        </p:nvSpPr>
        <p:spPr>
          <a:xfrm>
            <a:off x="0" y="1340768"/>
            <a:ext cx="9144000" cy="5517232"/>
          </a:xfrm>
        </p:spPr>
        <p:txBody>
          <a:bodyPr>
            <a:normAutofit fontScale="77500" lnSpcReduction="20000"/>
          </a:bodyPr>
          <a:lstStyle/>
          <a:p>
            <a:pPr lvl="0"/>
            <a:r>
              <a:rPr lang="en-GB" dirty="0"/>
              <a:t>Dysmenorrhea Management and Coping strategies among Students in </a:t>
            </a:r>
            <a:r>
              <a:rPr lang="en-GB" dirty="0" smtClean="0"/>
              <a:t>RUC:  </a:t>
            </a:r>
            <a:r>
              <a:rPr lang="en-GB" dirty="0"/>
              <a:t>A Qualitative Exploration</a:t>
            </a:r>
          </a:p>
          <a:p>
            <a:pPr lvl="0"/>
            <a:r>
              <a:rPr lang="en-GB" dirty="0"/>
              <a:t> Adolescents’ responses to an unintended pregnancy in Ghana:  A qualitative study</a:t>
            </a:r>
          </a:p>
          <a:p>
            <a:pPr lvl="0"/>
            <a:r>
              <a:rPr lang="en-GB" dirty="0"/>
              <a:t>The Ghanaian Surgical Nurse and Postoperative Pain Management:  A Clinical Ethnographic Insight </a:t>
            </a:r>
          </a:p>
          <a:p>
            <a:pPr lvl="0"/>
            <a:r>
              <a:rPr lang="en-GB" dirty="0"/>
              <a:t>The experience of dysmenorrhoea among Ghanaian senior high and university students: pain characteristics and effects </a:t>
            </a:r>
          </a:p>
          <a:p>
            <a:pPr lvl="0"/>
            <a:r>
              <a:rPr lang="en-GB" dirty="0"/>
              <a:t> Precipitants of Substance Abuse Relapse in Ghana:  A Qualitative Exploration </a:t>
            </a:r>
          </a:p>
          <a:p>
            <a:pPr lvl="0"/>
            <a:r>
              <a:rPr lang="en-GB" dirty="0"/>
              <a:t> “Tougher than ever”:  An exploration of relapse prevention strategies among patients recovering from poly-substance use disorders in Ghana </a:t>
            </a:r>
          </a:p>
          <a:p>
            <a:r>
              <a:rPr lang="en-GB" dirty="0"/>
              <a:t> Long-term relapse prevention strategies among poly-substance users in Ghana:  new insights for clinical practice</a:t>
            </a:r>
          </a:p>
        </p:txBody>
      </p:sp>
    </p:spTree>
    <p:extLst>
      <p:ext uri="{BB962C8B-B14F-4D97-AF65-F5344CB8AC3E}">
        <p14:creationId xmlns:p14="http://schemas.microsoft.com/office/powerpoint/2010/main" val="2737445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 of literature review</a:t>
            </a:r>
          </a:p>
        </p:txBody>
      </p:sp>
      <p:sp>
        <p:nvSpPr>
          <p:cNvPr id="3" name="Content Placeholder 2"/>
          <p:cNvSpPr>
            <a:spLocks noGrp="1"/>
          </p:cNvSpPr>
          <p:nvPr>
            <p:ph idx="1"/>
          </p:nvPr>
        </p:nvSpPr>
        <p:spPr/>
        <p:txBody>
          <a:bodyPr>
            <a:normAutofit fontScale="92500"/>
          </a:bodyPr>
          <a:lstStyle/>
          <a:p>
            <a:r>
              <a:rPr lang="en-US" dirty="0"/>
              <a:t>Prior to the conduct of research, relevant literature is gathered from various sources for the following reasons;</a:t>
            </a:r>
          </a:p>
          <a:p>
            <a:pPr lvl="1"/>
            <a:r>
              <a:rPr lang="en-US" dirty="0"/>
              <a:t>The major purpose is to discover what is already known about the problem and what needs to be done</a:t>
            </a:r>
          </a:p>
          <a:p>
            <a:pPr lvl="1"/>
            <a:r>
              <a:rPr lang="en-US" dirty="0"/>
              <a:t>Literature review is conducted to demonstrate a scholarly ability to identify relevant information and to outline existing knowledge</a:t>
            </a:r>
          </a:p>
          <a:p>
            <a:pPr lvl="1"/>
            <a:r>
              <a:rPr lang="en-US" dirty="0"/>
              <a:t>Literature review is conducted to produce a rationale or justification for the conduct of a study. </a:t>
            </a:r>
          </a:p>
          <a:p>
            <a:pPr lvl="1"/>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30</a:t>
            </a:fld>
            <a:endParaRPr lang="en-US" dirty="0"/>
          </a:p>
        </p:txBody>
      </p:sp>
    </p:spTree>
    <p:extLst>
      <p:ext uri="{BB962C8B-B14F-4D97-AF65-F5344CB8AC3E}">
        <p14:creationId xmlns:p14="http://schemas.microsoft.com/office/powerpoint/2010/main" val="12897843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literature review cont.</a:t>
            </a:r>
          </a:p>
        </p:txBody>
      </p:sp>
      <p:sp>
        <p:nvSpPr>
          <p:cNvPr id="3" name="Content Placeholder 2"/>
          <p:cNvSpPr>
            <a:spLocks noGrp="1"/>
          </p:cNvSpPr>
          <p:nvPr>
            <p:ph idx="1"/>
          </p:nvPr>
        </p:nvSpPr>
        <p:spPr/>
        <p:txBody>
          <a:bodyPr/>
          <a:lstStyle/>
          <a:p>
            <a:r>
              <a:rPr lang="en-US" dirty="0"/>
              <a:t>To determine the gaps and inconsistencies in the literature about the problem</a:t>
            </a:r>
          </a:p>
          <a:p>
            <a:r>
              <a:rPr lang="en-US" dirty="0"/>
              <a:t>Discover unanswered questions about the problem</a:t>
            </a:r>
          </a:p>
          <a:p>
            <a:r>
              <a:rPr lang="en-US" dirty="0"/>
              <a:t>Describe the strengths and weaknesses of previous research on the problem</a:t>
            </a:r>
          </a:p>
          <a:p>
            <a:pPr marL="0" indent="0">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31</a:t>
            </a:fld>
            <a:endParaRPr lang="en-US" dirty="0"/>
          </a:p>
        </p:txBody>
      </p:sp>
    </p:spTree>
    <p:extLst>
      <p:ext uri="{BB962C8B-B14F-4D97-AF65-F5344CB8AC3E}">
        <p14:creationId xmlns:p14="http://schemas.microsoft.com/office/powerpoint/2010/main" val="987656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the review</a:t>
            </a:r>
          </a:p>
        </p:txBody>
      </p:sp>
      <p:sp>
        <p:nvSpPr>
          <p:cNvPr id="3" name="Content Placeholder 2"/>
          <p:cNvSpPr>
            <a:spLocks noGrp="1"/>
          </p:cNvSpPr>
          <p:nvPr>
            <p:ph idx="1"/>
          </p:nvPr>
        </p:nvSpPr>
        <p:spPr/>
        <p:txBody>
          <a:bodyPr/>
          <a:lstStyle/>
          <a:p>
            <a:r>
              <a:rPr lang="en-US" dirty="0"/>
              <a:t>Consider the following questions when beginning a literature search</a:t>
            </a:r>
          </a:p>
          <a:p>
            <a:pPr lvl="1"/>
            <a:r>
              <a:rPr lang="en-US" dirty="0"/>
              <a:t>How many years back should you search?</a:t>
            </a:r>
          </a:p>
          <a:p>
            <a:pPr lvl="1"/>
            <a:r>
              <a:rPr lang="en-US" dirty="0"/>
              <a:t>What literature should you search?</a:t>
            </a:r>
          </a:p>
          <a:p>
            <a:pPr lvl="1"/>
            <a:r>
              <a:rPr lang="en-US" dirty="0"/>
              <a:t>How many articles do you need for an adequate review?</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32</a:t>
            </a:fld>
            <a:endParaRPr lang="en-US" dirty="0"/>
          </a:p>
        </p:txBody>
      </p:sp>
    </p:spTree>
    <p:extLst>
      <p:ext uri="{BB962C8B-B14F-4D97-AF65-F5344CB8AC3E}">
        <p14:creationId xmlns:p14="http://schemas.microsoft.com/office/powerpoint/2010/main" val="807407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the review cont.</a:t>
            </a:r>
          </a:p>
        </p:txBody>
      </p:sp>
      <p:sp>
        <p:nvSpPr>
          <p:cNvPr id="3" name="Content Placeholder 2"/>
          <p:cNvSpPr>
            <a:spLocks noGrp="1"/>
          </p:cNvSpPr>
          <p:nvPr>
            <p:ph idx="1"/>
          </p:nvPr>
        </p:nvSpPr>
        <p:spPr/>
        <p:txBody>
          <a:bodyPr/>
          <a:lstStyle/>
          <a:p>
            <a:r>
              <a:rPr lang="en-US" b="1" dirty="0"/>
              <a:t>How many years back should you search?</a:t>
            </a:r>
          </a:p>
          <a:p>
            <a:pPr lvl="1"/>
            <a:r>
              <a:rPr lang="en-US" dirty="0"/>
              <a:t>Articles that are more than 10 years old are not worth reviewing</a:t>
            </a:r>
          </a:p>
          <a:p>
            <a:pPr lvl="1"/>
            <a:r>
              <a:rPr lang="en-US" dirty="0"/>
              <a:t>Recent or current articles provide a better understanding of the research problem</a:t>
            </a:r>
          </a:p>
          <a:p>
            <a:r>
              <a:rPr lang="en-US" b="1" dirty="0"/>
              <a:t>What literature should you search?</a:t>
            </a:r>
          </a:p>
          <a:p>
            <a:pPr lvl="1"/>
            <a:r>
              <a:rPr lang="en-US" dirty="0"/>
              <a:t>Should be based on the purpose of your study and the objectives</a:t>
            </a:r>
          </a:p>
          <a:p>
            <a:pPr lvl="1"/>
            <a:r>
              <a:rPr lang="en-US" dirty="0"/>
              <a:t>Literature that examines the research problem</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33</a:t>
            </a:fld>
            <a:endParaRPr lang="en-US" dirty="0"/>
          </a:p>
        </p:txBody>
      </p:sp>
    </p:spTree>
    <p:extLst>
      <p:ext uri="{BB962C8B-B14F-4D97-AF65-F5344CB8AC3E}">
        <p14:creationId xmlns:p14="http://schemas.microsoft.com/office/powerpoint/2010/main" val="3497110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the review cont.</a:t>
            </a:r>
          </a:p>
        </p:txBody>
      </p:sp>
      <p:sp>
        <p:nvSpPr>
          <p:cNvPr id="3" name="Content Placeholder 2"/>
          <p:cNvSpPr>
            <a:spLocks noGrp="1"/>
          </p:cNvSpPr>
          <p:nvPr>
            <p:ph idx="1"/>
          </p:nvPr>
        </p:nvSpPr>
        <p:spPr/>
        <p:txBody>
          <a:bodyPr/>
          <a:lstStyle/>
          <a:p>
            <a:r>
              <a:rPr lang="en-US" b="1" dirty="0"/>
              <a:t>How many articles do you need for an adequate review?</a:t>
            </a:r>
          </a:p>
          <a:p>
            <a:pPr lvl="1"/>
            <a:r>
              <a:rPr lang="en-US" dirty="0"/>
              <a:t>As many as can provide justification/rationale for your research</a:t>
            </a:r>
          </a:p>
          <a:p>
            <a:pPr lvl="1"/>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34</a:t>
            </a:fld>
            <a:endParaRPr lang="en-US" dirty="0"/>
          </a:p>
        </p:txBody>
      </p:sp>
    </p:spTree>
    <p:extLst>
      <p:ext uri="{BB962C8B-B14F-4D97-AF65-F5344CB8AC3E}">
        <p14:creationId xmlns:p14="http://schemas.microsoft.com/office/powerpoint/2010/main" val="376110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4525963"/>
          </a:xfrm>
        </p:spPr>
        <p:txBody>
          <a:bodyPr/>
          <a:lstStyle/>
          <a:p>
            <a:pPr marL="0" indent="0" algn="ctr">
              <a:buNone/>
            </a:pPr>
            <a:r>
              <a:rPr lang="en-US" sz="4000" b="1" cap="all" dirty="0">
                <a:solidFill>
                  <a:prstClr val="black"/>
                </a:solidFill>
                <a:ea typeface="+mj-ea"/>
                <a:cs typeface="+mj-cs"/>
              </a:rPr>
              <a:t>TYPES and sources of LITERATURE FOR A REVIEW</a:t>
            </a:r>
            <a:endParaRPr lang="en-GB" dirty="0"/>
          </a:p>
        </p:txBody>
      </p:sp>
    </p:spTree>
    <p:extLst>
      <p:ext uri="{BB962C8B-B14F-4D97-AF65-F5344CB8AC3E}">
        <p14:creationId xmlns:p14="http://schemas.microsoft.com/office/powerpoint/2010/main" val="2090743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types of literature should be reviewed</a:t>
            </a:r>
          </a:p>
        </p:txBody>
      </p:sp>
      <p:sp>
        <p:nvSpPr>
          <p:cNvPr id="3" name="Content Placeholder 2"/>
          <p:cNvSpPr>
            <a:spLocks noGrp="1"/>
          </p:cNvSpPr>
          <p:nvPr>
            <p:ph idx="1"/>
          </p:nvPr>
        </p:nvSpPr>
        <p:spPr/>
        <p:txBody>
          <a:bodyPr>
            <a:normAutofit fontScale="85000" lnSpcReduction="20000"/>
          </a:bodyPr>
          <a:lstStyle/>
          <a:p>
            <a:r>
              <a:rPr lang="en-US" dirty="0"/>
              <a:t>It is important to decide on what to read and what to include in a written review</a:t>
            </a:r>
          </a:p>
          <a:p>
            <a:r>
              <a:rPr lang="en-US" b="1" dirty="0"/>
              <a:t>Primary source of literature</a:t>
            </a:r>
          </a:p>
          <a:p>
            <a:pPr lvl="1"/>
            <a:r>
              <a:rPr lang="en-US" dirty="0"/>
              <a:t>Is the most reliable information to include</a:t>
            </a:r>
          </a:p>
          <a:p>
            <a:pPr lvl="1"/>
            <a:r>
              <a:rPr lang="en-US" dirty="0"/>
              <a:t>These are research reports written by the researchers who conducted the research</a:t>
            </a:r>
          </a:p>
          <a:p>
            <a:r>
              <a:rPr lang="en-US" b="1" dirty="0"/>
              <a:t>Secondary source</a:t>
            </a:r>
          </a:p>
          <a:p>
            <a:pPr lvl="1"/>
            <a:r>
              <a:rPr lang="en-US" dirty="0"/>
              <a:t>Are research documents written by someone other than the original researcher</a:t>
            </a:r>
          </a:p>
          <a:p>
            <a:pPr lvl="1"/>
            <a:r>
              <a:rPr lang="en-US" dirty="0"/>
              <a:t>If secondary sources must be included, they have to be recent</a:t>
            </a:r>
          </a:p>
          <a:p>
            <a:pPr lvl="1"/>
            <a:r>
              <a:rPr lang="en-US" dirty="0"/>
              <a:t>Secondary literature is usually not considered objective</a:t>
            </a:r>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36</a:t>
            </a:fld>
            <a:endParaRPr lang="en-US" dirty="0"/>
          </a:p>
        </p:txBody>
      </p:sp>
    </p:spTree>
    <p:extLst>
      <p:ext uri="{BB962C8B-B14F-4D97-AF65-F5344CB8AC3E}">
        <p14:creationId xmlns:p14="http://schemas.microsoft.com/office/powerpoint/2010/main" val="2666836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relevant literature</a:t>
            </a:r>
          </a:p>
        </p:txBody>
      </p:sp>
      <p:sp>
        <p:nvSpPr>
          <p:cNvPr id="3" name="Content Placeholder 2"/>
          <p:cNvSpPr>
            <a:spLocks noGrp="1"/>
          </p:cNvSpPr>
          <p:nvPr>
            <p:ph idx="1"/>
          </p:nvPr>
        </p:nvSpPr>
        <p:spPr>
          <a:xfrm>
            <a:off x="304800" y="1752600"/>
            <a:ext cx="7924800" cy="4724400"/>
          </a:xfrm>
        </p:spPr>
        <p:txBody>
          <a:bodyPr>
            <a:normAutofit/>
          </a:bodyPr>
          <a:lstStyle/>
          <a:p>
            <a:r>
              <a:rPr lang="en-US" sz="2400" dirty="0"/>
              <a:t>Depending on print resources for literature review is now obsolete. </a:t>
            </a:r>
          </a:p>
          <a:p>
            <a:r>
              <a:rPr lang="en-US" sz="2400" dirty="0"/>
              <a:t>The following are sources of literature</a:t>
            </a:r>
          </a:p>
          <a:p>
            <a:pPr lvl="1"/>
            <a:r>
              <a:rPr lang="en-US" sz="2000" dirty="0"/>
              <a:t>Grey literature</a:t>
            </a:r>
          </a:p>
          <a:p>
            <a:pPr lvl="1"/>
            <a:r>
              <a:rPr lang="en-US" sz="2000" dirty="0"/>
              <a:t>Searching electronic databases</a:t>
            </a:r>
          </a:p>
          <a:p>
            <a:endParaRPr lang="en-US" sz="2400" dirty="0"/>
          </a:p>
          <a:p>
            <a:endParaRPr lang="en-US" sz="2400" dirty="0"/>
          </a:p>
        </p:txBody>
      </p:sp>
      <p:pic>
        <p:nvPicPr>
          <p:cNvPr id="4" name="Picture 3"/>
          <p:cNvPicPr>
            <a:picLocks noChangeAspect="1"/>
          </p:cNvPicPr>
          <p:nvPr/>
        </p:nvPicPr>
        <p:blipFill>
          <a:blip r:embed="rId2" cstate="print"/>
          <a:stretch>
            <a:fillRect/>
          </a:stretch>
        </p:blipFill>
        <p:spPr>
          <a:xfrm>
            <a:off x="7010400" y="5652052"/>
            <a:ext cx="2133600" cy="1205948"/>
          </a:xfrm>
          <a:prstGeom prst="rect">
            <a:avLst/>
          </a:prstGeom>
          <a:ln>
            <a:noFill/>
          </a:ln>
          <a:effectLst>
            <a:softEdge rad="112500"/>
          </a:effectLst>
        </p:spPr>
      </p:pic>
      <p:sp>
        <p:nvSpPr>
          <p:cNvPr id="7" name="Footer Placeholder 6"/>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8" name="Slide Number Placeholder 7"/>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37</a:t>
            </a:fld>
            <a:endParaRPr lang="en-US" dirty="0"/>
          </a:p>
        </p:txBody>
      </p:sp>
    </p:spTree>
    <p:extLst>
      <p:ext uri="{BB962C8B-B14F-4D97-AF65-F5344CB8AC3E}">
        <p14:creationId xmlns:p14="http://schemas.microsoft.com/office/powerpoint/2010/main" val="3679507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Grey literature</a:t>
            </a:r>
          </a:p>
        </p:txBody>
      </p:sp>
      <p:sp>
        <p:nvSpPr>
          <p:cNvPr id="3" name="Content Placeholder 2"/>
          <p:cNvSpPr>
            <a:spLocks noGrp="1"/>
          </p:cNvSpPr>
          <p:nvPr>
            <p:ph idx="1"/>
          </p:nvPr>
        </p:nvSpPr>
        <p:spPr/>
        <p:txBody>
          <a:bodyPr/>
          <a:lstStyle/>
          <a:p>
            <a:r>
              <a:rPr lang="en-US" dirty="0"/>
              <a:t>These are studies with more limited distribution, examples are conference papers, unpublished reports, theses/dissertations </a:t>
            </a:r>
            <a:r>
              <a:rPr lang="en-US" dirty="0" err="1"/>
              <a:t>etc</a:t>
            </a:r>
            <a:endParaRPr lang="en-US" dirty="0"/>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38</a:t>
            </a:fld>
            <a:endParaRPr lang="en-US" dirty="0"/>
          </a:p>
        </p:txBody>
      </p:sp>
    </p:spTree>
    <p:extLst>
      <p:ext uri="{BB962C8B-B14F-4D97-AF65-F5344CB8AC3E}">
        <p14:creationId xmlns:p14="http://schemas.microsoft.com/office/powerpoint/2010/main" val="601061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electronic databases</a:t>
            </a:r>
          </a:p>
        </p:txBody>
      </p:sp>
      <p:sp>
        <p:nvSpPr>
          <p:cNvPr id="3" name="Content Placeholder 2"/>
          <p:cNvSpPr>
            <a:spLocks noGrp="1"/>
          </p:cNvSpPr>
          <p:nvPr>
            <p:ph idx="1"/>
          </p:nvPr>
        </p:nvSpPr>
        <p:spPr/>
        <p:txBody>
          <a:bodyPr/>
          <a:lstStyle/>
          <a:p>
            <a:r>
              <a:rPr lang="en-US" dirty="0"/>
              <a:t>CINAHL: Cumulative Index to Nursing and Allied Health Literature</a:t>
            </a:r>
          </a:p>
          <a:p>
            <a:r>
              <a:rPr lang="en-US" dirty="0"/>
              <a:t>MEDLINE: Medical Literature on Line</a:t>
            </a:r>
          </a:p>
          <a:p>
            <a:r>
              <a:rPr lang="en-US" dirty="0"/>
              <a:t>HINARI</a:t>
            </a:r>
          </a:p>
          <a:p>
            <a:r>
              <a:rPr lang="en-US" dirty="0"/>
              <a:t>GOOGLE SCHOLAR </a:t>
            </a:r>
          </a:p>
          <a:p>
            <a:r>
              <a:rPr lang="en-US" dirty="0"/>
              <a:t>SCIENCE DIRECT </a:t>
            </a:r>
          </a:p>
          <a:p>
            <a:endParaRPr lang="en-US" dirty="0"/>
          </a:p>
          <a:p>
            <a:pPr marL="0" indent="0">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39</a:t>
            </a:fld>
            <a:endParaRPr lang="en-US" dirty="0"/>
          </a:p>
        </p:txBody>
      </p:sp>
    </p:spTree>
    <p:extLst>
      <p:ext uri="{BB962C8B-B14F-4D97-AF65-F5344CB8AC3E}">
        <p14:creationId xmlns:p14="http://schemas.microsoft.com/office/powerpoint/2010/main" val="2916003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a:t/>
            </a:r>
            <a:br>
              <a:rPr lang="en-GB" b="1" dirty="0"/>
            </a:br>
            <a:r>
              <a:rPr lang="en-GB" b="1" dirty="0"/>
              <a:t>Some other Research Titles without the colon</a:t>
            </a:r>
            <a:r>
              <a:rPr lang="en-GB" dirty="0"/>
              <a:t/>
            </a:r>
            <a:br>
              <a:rPr lang="en-GB" dirty="0"/>
            </a:br>
            <a:endParaRPr lang="en-GB"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pPr lvl="0"/>
            <a:r>
              <a:rPr lang="en-US" dirty="0"/>
              <a:t>Breast Cancer Diagnosis and Factors Influencing Treatment Decisions in Ghana  </a:t>
            </a:r>
            <a:endParaRPr lang="en-GB" dirty="0"/>
          </a:p>
          <a:p>
            <a:pPr lvl="0"/>
            <a:r>
              <a:rPr lang="en-US" dirty="0"/>
              <a:t>An Insight Into the Preoperative Experiences of Ghanaian General Surgical Patients</a:t>
            </a:r>
            <a:endParaRPr lang="en-GB" dirty="0"/>
          </a:p>
          <a:p>
            <a:pPr lvl="0"/>
            <a:r>
              <a:rPr lang="en-US" dirty="0"/>
              <a:t>Qualitative exploration of nurses’ perspectives on clinical oxygen administration in Ghana</a:t>
            </a:r>
            <a:endParaRPr lang="en-GB" dirty="0"/>
          </a:p>
          <a:p>
            <a:pPr lvl="0"/>
            <a:r>
              <a:rPr lang="en-US" dirty="0"/>
              <a:t> An Ethnographic Exploration of Postoperative Pain Experiences Among Ghanaian Surgical Patients</a:t>
            </a:r>
            <a:endParaRPr lang="en-GB" dirty="0"/>
          </a:p>
          <a:p>
            <a:pPr lvl="0"/>
            <a:r>
              <a:rPr lang="en-US" dirty="0"/>
              <a:t>Determinants of nurses’ knowledge gap on pain management in Ghana </a:t>
            </a:r>
            <a:endParaRPr lang="en-GB" dirty="0"/>
          </a:p>
          <a:p>
            <a:pPr lvl="0"/>
            <a:r>
              <a:rPr lang="en-US" dirty="0"/>
              <a:t>Validation of three pain scales among adult postoperative patients in Ghana.</a:t>
            </a:r>
            <a:endParaRPr lang="en-GB" dirty="0"/>
          </a:p>
          <a:p>
            <a:pPr lvl="0"/>
            <a:r>
              <a:rPr lang="en-US" dirty="0"/>
              <a:t>Knowledge, practices and challenges of intermittent malaria preventive (IPT) treatment during pregnancy in Ghana. </a:t>
            </a:r>
            <a:endParaRPr lang="en-GB" dirty="0"/>
          </a:p>
          <a:p>
            <a:endParaRPr lang="en-GB" dirty="0"/>
          </a:p>
        </p:txBody>
      </p:sp>
    </p:spTree>
    <p:extLst>
      <p:ext uri="{BB962C8B-B14F-4D97-AF65-F5344CB8AC3E}">
        <p14:creationId xmlns:p14="http://schemas.microsoft.com/office/powerpoint/2010/main" val="462294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sz="3600" b="1" dirty="0"/>
              <a:t>STRATEGIES FOR CONDUCTING A LITERATURE REVIEW</a:t>
            </a:r>
            <a:endParaRPr lang="en-GB" sz="3600" b="1" dirty="0"/>
          </a:p>
        </p:txBody>
      </p:sp>
    </p:spTree>
    <p:extLst>
      <p:ext uri="{BB962C8B-B14F-4D97-AF65-F5344CB8AC3E}">
        <p14:creationId xmlns:p14="http://schemas.microsoft.com/office/powerpoint/2010/main" val="1979288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involved in a review</a:t>
            </a:r>
          </a:p>
        </p:txBody>
      </p:sp>
      <p:sp>
        <p:nvSpPr>
          <p:cNvPr id="3" name="Content Placeholder 2"/>
          <p:cNvSpPr>
            <a:spLocks noGrp="1"/>
          </p:cNvSpPr>
          <p:nvPr>
            <p:ph idx="1"/>
          </p:nvPr>
        </p:nvSpPr>
        <p:spPr>
          <a:xfrm>
            <a:off x="304800" y="1752600"/>
            <a:ext cx="7924800" cy="4724400"/>
          </a:xfrm>
        </p:spPr>
        <p:txBody>
          <a:bodyPr>
            <a:normAutofit/>
          </a:bodyPr>
          <a:lstStyle/>
          <a:p>
            <a:r>
              <a:rPr lang="en-US" sz="2400" dirty="0"/>
              <a:t>The review must be comprehensive and thorough</a:t>
            </a:r>
          </a:p>
          <a:p>
            <a:pPr lvl="1"/>
            <a:r>
              <a:rPr lang="en-US" sz="2000" dirty="0"/>
              <a:t>Must incorporate up-to-date references</a:t>
            </a:r>
          </a:p>
          <a:p>
            <a:pPr lvl="1"/>
            <a:r>
              <a:rPr lang="en-US" sz="2000" dirty="0"/>
              <a:t>Be creative and diligent about what to search</a:t>
            </a:r>
          </a:p>
          <a:p>
            <a:r>
              <a:rPr lang="en-US" sz="2400" dirty="0"/>
              <a:t>The review must be systematic</a:t>
            </a:r>
          </a:p>
          <a:p>
            <a:pPr lvl="1"/>
            <a:r>
              <a:rPr lang="en-US" sz="2000" dirty="0"/>
              <a:t>The criteria for including articles must be clear, such that the review can be replicated</a:t>
            </a:r>
          </a:p>
          <a:p>
            <a:pPr lvl="1"/>
            <a:r>
              <a:rPr lang="en-US" sz="2000" dirty="0"/>
              <a:t>All decision rules used must be documented</a:t>
            </a:r>
          </a:p>
          <a:p>
            <a:endParaRPr lang="en-US" sz="2400" dirty="0"/>
          </a:p>
        </p:txBody>
      </p:sp>
      <p:pic>
        <p:nvPicPr>
          <p:cNvPr id="4" name="Picture 3"/>
          <p:cNvPicPr>
            <a:picLocks noChangeAspect="1"/>
          </p:cNvPicPr>
          <p:nvPr/>
        </p:nvPicPr>
        <p:blipFill>
          <a:blip r:embed="rId2" cstate="print"/>
          <a:stretch>
            <a:fillRect/>
          </a:stretch>
        </p:blipFill>
        <p:spPr>
          <a:xfrm>
            <a:off x="7010400" y="5652052"/>
            <a:ext cx="2133600" cy="1205948"/>
          </a:xfrm>
          <a:prstGeom prst="rect">
            <a:avLst/>
          </a:prstGeom>
          <a:ln>
            <a:noFill/>
          </a:ln>
          <a:effectLst>
            <a:softEdge rad="112500"/>
          </a:effectLst>
        </p:spPr>
      </p:pic>
      <p:sp>
        <p:nvSpPr>
          <p:cNvPr id="7" name="Footer Placeholder 6"/>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8" name="Slide Number Placeholder 7"/>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41</a:t>
            </a:fld>
            <a:endParaRPr lang="en-US" dirty="0"/>
          </a:p>
        </p:txBody>
      </p:sp>
    </p:spTree>
    <p:extLst>
      <p:ext uri="{BB962C8B-B14F-4D97-AF65-F5344CB8AC3E}">
        <p14:creationId xmlns:p14="http://schemas.microsoft.com/office/powerpoint/2010/main" val="780710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involved in a review cont.</a:t>
            </a:r>
          </a:p>
        </p:txBody>
      </p:sp>
      <p:sp>
        <p:nvSpPr>
          <p:cNvPr id="3" name="Content Placeholder 2"/>
          <p:cNvSpPr>
            <a:spLocks noGrp="1"/>
          </p:cNvSpPr>
          <p:nvPr>
            <p:ph idx="1"/>
          </p:nvPr>
        </p:nvSpPr>
        <p:spPr>
          <a:xfrm>
            <a:off x="685800" y="2057400"/>
            <a:ext cx="8229600" cy="4525963"/>
          </a:xfrm>
        </p:spPr>
        <p:txBody>
          <a:bodyPr/>
          <a:lstStyle/>
          <a:p>
            <a:r>
              <a:rPr lang="en-US" dirty="0"/>
              <a:t>The review must not include any biases</a:t>
            </a:r>
          </a:p>
          <a:p>
            <a:pPr lvl="1"/>
            <a:r>
              <a:rPr lang="en-US" dirty="0"/>
              <a:t>When systematic rules are followed, biases are minimized</a:t>
            </a:r>
          </a:p>
          <a:p>
            <a:pPr lvl="1"/>
            <a:r>
              <a:rPr lang="en-US" dirty="0"/>
              <a:t>Peer review and/or supervisors may help to check biases introduced by the researcher</a:t>
            </a:r>
          </a:p>
          <a:p>
            <a:r>
              <a:rPr lang="en-US" dirty="0"/>
              <a:t>Think creatively about opportunities for new sources of information</a:t>
            </a:r>
          </a:p>
          <a:p>
            <a:pPr lvl="1"/>
            <a:r>
              <a:rPr lang="en-US" dirty="0"/>
              <a:t>The review should continue until a good justification for the research is made</a:t>
            </a:r>
          </a:p>
          <a:p>
            <a:pPr lvl="1"/>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42</a:t>
            </a:fld>
            <a:endParaRPr lang="en-US" dirty="0"/>
          </a:p>
        </p:txBody>
      </p:sp>
    </p:spTree>
    <p:extLst>
      <p:ext uri="{BB962C8B-B14F-4D97-AF65-F5344CB8AC3E}">
        <p14:creationId xmlns:p14="http://schemas.microsoft.com/office/powerpoint/2010/main" val="3057489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the literature review</a:t>
            </a:r>
          </a:p>
        </p:txBody>
      </p:sp>
      <p:sp>
        <p:nvSpPr>
          <p:cNvPr id="3" name="Content Placeholder 2"/>
          <p:cNvSpPr>
            <a:spLocks noGrp="1"/>
          </p:cNvSpPr>
          <p:nvPr>
            <p:ph idx="1"/>
          </p:nvPr>
        </p:nvSpPr>
        <p:spPr>
          <a:xfrm>
            <a:off x="107504" y="1600200"/>
            <a:ext cx="9036496" cy="5257800"/>
          </a:xfrm>
        </p:spPr>
        <p:txBody>
          <a:bodyPr>
            <a:normAutofit fontScale="92500" lnSpcReduction="20000"/>
          </a:bodyPr>
          <a:lstStyle/>
          <a:p>
            <a:r>
              <a:rPr lang="en-US" b="1" dirty="0"/>
              <a:t>Organizing the review</a:t>
            </a:r>
          </a:p>
          <a:p>
            <a:pPr lvl="1"/>
            <a:r>
              <a:rPr lang="en-US" dirty="0"/>
              <a:t>Develop an outline to structure a logical flow of ideas</a:t>
            </a:r>
          </a:p>
          <a:p>
            <a:pPr lvl="1"/>
            <a:r>
              <a:rPr lang="en-US" dirty="0"/>
              <a:t>The outline should list the main themes to be discussed and indicate the order of presentation</a:t>
            </a:r>
          </a:p>
          <a:p>
            <a:r>
              <a:rPr lang="en-US" b="1" dirty="0"/>
              <a:t>The content of a written literature review should have the following;</a:t>
            </a:r>
            <a:r>
              <a:rPr lang="en-US" dirty="0"/>
              <a:t> </a:t>
            </a:r>
          </a:p>
          <a:p>
            <a:pPr lvl="1"/>
            <a:r>
              <a:rPr lang="en-US" dirty="0"/>
              <a:t>A well organized synthesis of what is currently known about the problem</a:t>
            </a:r>
          </a:p>
          <a:p>
            <a:pPr lvl="1"/>
            <a:r>
              <a:rPr lang="en-US" dirty="0"/>
              <a:t>The review should be summarized in your own words</a:t>
            </a:r>
          </a:p>
          <a:p>
            <a:pPr lvl="1"/>
            <a:r>
              <a:rPr lang="en-US" dirty="0"/>
              <a:t>The review should be objective </a:t>
            </a:r>
            <a:r>
              <a:rPr lang="en-US" dirty="0" err="1"/>
              <a:t>e.g</a:t>
            </a:r>
            <a:r>
              <a:rPr lang="en-US" dirty="0"/>
              <a:t>, studies that do not support your hypothesis or research question should be omitted </a:t>
            </a:r>
          </a:p>
          <a:p>
            <a:pPr lvl="1"/>
            <a:r>
              <a:rPr lang="en-US" dirty="0"/>
              <a:t>Conclude with a summary of the main findings and note the existing gaps in the literature</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43</a:t>
            </a:fld>
            <a:endParaRPr lang="en-US" dirty="0"/>
          </a:p>
        </p:txBody>
      </p:sp>
    </p:spTree>
    <p:extLst>
      <p:ext uri="{BB962C8B-B14F-4D97-AF65-F5344CB8AC3E}">
        <p14:creationId xmlns:p14="http://schemas.microsoft.com/office/powerpoint/2010/main" val="3189055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lgn="ctr">
              <a:buNone/>
            </a:pPr>
            <a:r>
              <a:rPr lang="en-GB" dirty="0"/>
              <a:t>   </a:t>
            </a:r>
            <a:r>
              <a:rPr lang="en-GB" sz="6600" b="1" dirty="0"/>
              <a:t>Plagiarism</a:t>
            </a:r>
          </a:p>
          <a:p>
            <a:endParaRPr lang="en-GB" dirty="0"/>
          </a:p>
        </p:txBody>
      </p:sp>
    </p:spTree>
    <p:extLst>
      <p:ext uri="{BB962C8B-B14F-4D97-AF65-F5344CB8AC3E}">
        <p14:creationId xmlns:p14="http://schemas.microsoft.com/office/powerpoint/2010/main" val="4041112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Plagiarism </a:t>
            </a:r>
            <a:endParaRPr lang="en-GB"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GB" dirty="0"/>
              <a:t>Many people think of plagiarism as copying another's work or borrowing someone else's original ideas. But terms like "copying" and "borrowing" can disguise the seriousness of the offense:</a:t>
            </a:r>
          </a:p>
          <a:p>
            <a:r>
              <a:rPr lang="en-GB" b="1" dirty="0"/>
              <a:t>According to the Merriam-Webster online dictionary, to "plagiarize" means:</a:t>
            </a:r>
            <a:endParaRPr lang="en-GB" dirty="0"/>
          </a:p>
          <a:p>
            <a:pPr lvl="0"/>
            <a:r>
              <a:rPr lang="en-GB" dirty="0"/>
              <a:t>to steal and pass off (the ideas or words of another) as one's own</a:t>
            </a:r>
          </a:p>
          <a:p>
            <a:pPr lvl="0"/>
            <a:r>
              <a:rPr lang="en-GB" dirty="0"/>
              <a:t>to use (another's production) without crediting the source</a:t>
            </a:r>
          </a:p>
          <a:p>
            <a:pPr lvl="0"/>
            <a:r>
              <a:rPr lang="en-GB" dirty="0"/>
              <a:t>to commit literary theft</a:t>
            </a:r>
          </a:p>
          <a:p>
            <a:pPr lvl="0"/>
            <a:r>
              <a:rPr lang="en-GB" dirty="0"/>
              <a:t>to present as new and original an idea or product derived from an existing source</a:t>
            </a:r>
          </a:p>
          <a:p>
            <a:r>
              <a:rPr lang="en-GB" dirty="0"/>
              <a:t>In other words, plagiarism is an act of fraud. It involves both stealing someone else's work and lying about it afterward. </a:t>
            </a:r>
          </a:p>
          <a:p>
            <a:endParaRPr lang="en-GB" dirty="0"/>
          </a:p>
        </p:txBody>
      </p:sp>
    </p:spTree>
    <p:extLst>
      <p:ext uri="{BB962C8B-B14F-4D97-AF65-F5344CB8AC3E}">
        <p14:creationId xmlns:p14="http://schemas.microsoft.com/office/powerpoint/2010/main" val="3420426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0" y="1412776"/>
            <a:ext cx="9144000" cy="5445224"/>
          </a:xfrm>
        </p:spPr>
        <p:txBody>
          <a:bodyPr>
            <a:normAutofit/>
          </a:bodyPr>
          <a:lstStyle/>
          <a:p>
            <a:r>
              <a:rPr lang="en-GB" b="1" dirty="0"/>
              <a:t>But can words and ideas really be stolen?</a:t>
            </a:r>
            <a:endParaRPr lang="en-GB" dirty="0"/>
          </a:p>
          <a:p>
            <a:r>
              <a:rPr lang="en-GB" dirty="0"/>
              <a:t>According to the laws of Ghana, the answer is yes. The expression of original ideas is considered intellectual property and is protected by copyright law, just like original inventions. Almost all forms of expression fall under copyright protection as long as they are recorded in some way (such as a book or a computer file). </a:t>
            </a:r>
          </a:p>
          <a:p>
            <a:endParaRPr lang="en-GB" dirty="0"/>
          </a:p>
        </p:txBody>
      </p:sp>
    </p:spTree>
    <p:extLst>
      <p:ext uri="{BB962C8B-B14F-4D97-AF65-F5344CB8AC3E}">
        <p14:creationId xmlns:p14="http://schemas.microsoft.com/office/powerpoint/2010/main" val="2548520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a:t>All of the following are considered plagiarism</a:t>
            </a:r>
            <a:endParaRPr lang="en-GB"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lvl="0"/>
            <a:r>
              <a:rPr lang="en-US" dirty="0"/>
              <a:t>Getting dual credit for the same work</a:t>
            </a:r>
            <a:endParaRPr lang="en-GB" dirty="0"/>
          </a:p>
          <a:p>
            <a:pPr lvl="0"/>
            <a:r>
              <a:rPr lang="en-GB" dirty="0"/>
              <a:t>turning in someone else's work as your own</a:t>
            </a:r>
          </a:p>
          <a:p>
            <a:pPr lvl="0"/>
            <a:r>
              <a:rPr lang="en-GB" dirty="0"/>
              <a:t>copying words or ideas from someone else without giving credit</a:t>
            </a:r>
          </a:p>
          <a:p>
            <a:pPr lvl="0"/>
            <a:r>
              <a:rPr lang="en-GB" dirty="0"/>
              <a:t>failing to put a quotation in a quotation marks</a:t>
            </a:r>
          </a:p>
          <a:p>
            <a:pPr lvl="0"/>
            <a:r>
              <a:rPr lang="en-GB" dirty="0"/>
              <a:t>giving incorrect information about the source of a quotation</a:t>
            </a:r>
          </a:p>
          <a:p>
            <a:pPr lvl="0"/>
            <a:r>
              <a:rPr lang="en-GB" dirty="0"/>
              <a:t>changing words but copying the sentence structure of a source without giving credit</a:t>
            </a:r>
          </a:p>
          <a:p>
            <a:pPr lvl="0"/>
            <a:r>
              <a:rPr lang="en-GB" dirty="0"/>
              <a:t>copying so many words or ideas from a source that it makes up the majority of your work, whether you give credit or not </a:t>
            </a:r>
          </a:p>
          <a:p>
            <a:endParaRPr lang="en-GB" dirty="0"/>
          </a:p>
        </p:txBody>
      </p:sp>
    </p:spTree>
    <p:extLst>
      <p:ext uri="{BB962C8B-B14F-4D97-AF65-F5344CB8AC3E}">
        <p14:creationId xmlns:p14="http://schemas.microsoft.com/office/powerpoint/2010/main" val="1418870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Plagiarism </a:t>
            </a:r>
          </a:p>
        </p:txBody>
      </p:sp>
      <p:sp>
        <p:nvSpPr>
          <p:cNvPr id="3" name="Content Placeholder 2"/>
          <p:cNvSpPr>
            <a:spLocks noGrp="1"/>
          </p:cNvSpPr>
          <p:nvPr>
            <p:ph idx="1"/>
          </p:nvPr>
        </p:nvSpPr>
        <p:spPr>
          <a:xfrm>
            <a:off x="0" y="1600200"/>
            <a:ext cx="9144000" cy="5216236"/>
          </a:xfrm>
        </p:spPr>
        <p:txBody>
          <a:bodyPr>
            <a:normAutofit fontScale="77500" lnSpcReduction="20000"/>
          </a:bodyPr>
          <a:lstStyle/>
          <a:p>
            <a:r>
              <a:rPr lang="en-GB" dirty="0"/>
              <a:t>Most cases of plagiarism can be avoided by citing sources. Simply acknowledging that certain material has been borrowed and providing your audience with the information necessary to find that source is usually enough to prevent plagiarism. </a:t>
            </a:r>
            <a:endParaRPr lang="en-GB" sz="2800" dirty="0"/>
          </a:p>
          <a:p>
            <a:r>
              <a:rPr lang="en-US" b="1" dirty="0"/>
              <a:t>Effects of plagiarism</a:t>
            </a:r>
            <a:endParaRPr lang="en-GB" sz="2800" dirty="0"/>
          </a:p>
          <a:p>
            <a:pPr lvl="1"/>
            <a:r>
              <a:rPr lang="en-GB" dirty="0"/>
              <a:t>Loss of reputation</a:t>
            </a:r>
            <a:endParaRPr lang="en-GB" sz="2400" dirty="0"/>
          </a:p>
          <a:p>
            <a:pPr lvl="1"/>
            <a:r>
              <a:rPr lang="en-GB" dirty="0"/>
              <a:t>Loss of diploma or degree</a:t>
            </a:r>
            <a:endParaRPr lang="en-GB" sz="2400" dirty="0"/>
          </a:p>
          <a:p>
            <a:pPr lvl="1"/>
            <a:r>
              <a:rPr lang="en-GB" dirty="0"/>
              <a:t>Failure</a:t>
            </a:r>
            <a:endParaRPr lang="en-GB" sz="2400" dirty="0"/>
          </a:p>
          <a:p>
            <a:r>
              <a:rPr lang="en-GB" b="1" dirty="0"/>
              <a:t>Ways of Avoiding Plagiarism </a:t>
            </a:r>
            <a:endParaRPr lang="en-GB" sz="2800" dirty="0"/>
          </a:p>
          <a:p>
            <a:pPr lvl="0"/>
            <a:r>
              <a:rPr lang="en-GB" dirty="0"/>
              <a:t>Read and paraphrase</a:t>
            </a:r>
            <a:endParaRPr lang="en-GB" sz="2800" dirty="0"/>
          </a:p>
          <a:p>
            <a:pPr lvl="0"/>
            <a:r>
              <a:rPr lang="en-GB" dirty="0"/>
              <a:t>Put quotations in italics or inverted commas and reference them</a:t>
            </a:r>
            <a:endParaRPr lang="en-GB" sz="2800" dirty="0"/>
          </a:p>
          <a:p>
            <a:pPr lvl="0"/>
            <a:r>
              <a:rPr lang="en-GB" dirty="0"/>
              <a:t>Limit the length and extent of quotations</a:t>
            </a:r>
            <a:endParaRPr lang="en-GB" sz="2800" dirty="0"/>
          </a:p>
          <a:p>
            <a:endParaRPr lang="en-GB" dirty="0"/>
          </a:p>
        </p:txBody>
      </p:sp>
    </p:spTree>
    <p:extLst>
      <p:ext uri="{BB962C8B-B14F-4D97-AF65-F5344CB8AC3E}">
        <p14:creationId xmlns:p14="http://schemas.microsoft.com/office/powerpoint/2010/main" val="2943843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4400" b="1" dirty="0"/>
              <a:t>Data Collection </a:t>
            </a:r>
            <a:r>
              <a:rPr lang="en-GB" sz="4400" b="1" dirty="0" smtClean="0"/>
              <a:t>tools/Methods</a:t>
            </a:r>
          </a:p>
          <a:p>
            <a:pPr marL="0" indent="0" algn="ctr">
              <a:buNone/>
            </a:pPr>
            <a:endParaRPr lang="en-GB" sz="4400" b="1" dirty="0"/>
          </a:p>
        </p:txBody>
      </p:sp>
    </p:spTree>
    <p:extLst>
      <p:ext uri="{BB962C8B-B14F-4D97-AF65-F5344CB8AC3E}">
        <p14:creationId xmlns:p14="http://schemas.microsoft.com/office/powerpoint/2010/main" val="42572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412776"/>
            <a:ext cx="9144000" cy="5445224"/>
          </a:xfrm>
        </p:spPr>
        <p:txBody>
          <a:bodyPr>
            <a:normAutofit/>
          </a:bodyPr>
          <a:lstStyle/>
          <a:p>
            <a:pPr lvl="0"/>
            <a:r>
              <a:rPr lang="en-US" dirty="0"/>
              <a:t>Health seeking behaviour of Nursing &amp; Midwifery students of 37 NMTC of Accra</a:t>
            </a:r>
            <a:endParaRPr lang="en-GB" dirty="0"/>
          </a:p>
          <a:p>
            <a:pPr lvl="0"/>
            <a:r>
              <a:rPr lang="en-US" dirty="0"/>
              <a:t>Mothers’ management of acute childhood illnesses in La Dade </a:t>
            </a:r>
            <a:r>
              <a:rPr lang="en-US" dirty="0" err="1"/>
              <a:t>Kotopon</a:t>
            </a:r>
            <a:r>
              <a:rPr lang="en-US" dirty="0"/>
              <a:t> municipality of G. Accra Region</a:t>
            </a:r>
            <a:endParaRPr lang="en-GB" dirty="0"/>
          </a:p>
          <a:p>
            <a:pPr lvl="0"/>
            <a:r>
              <a:rPr lang="en-US" dirty="0"/>
              <a:t>Birth-related morbidities in women in </a:t>
            </a:r>
            <a:r>
              <a:rPr lang="en-US" dirty="0" err="1"/>
              <a:t>Wa</a:t>
            </a:r>
            <a:r>
              <a:rPr lang="en-US" dirty="0"/>
              <a:t> East District of Upper West Region.</a:t>
            </a:r>
            <a:endParaRPr lang="en-GB" dirty="0"/>
          </a:p>
          <a:p>
            <a:pPr lvl="0"/>
            <a:r>
              <a:rPr lang="en-GB" dirty="0"/>
              <a:t>Factors Affecting The Utilization of Post Natal Care Services in </a:t>
            </a:r>
            <a:r>
              <a:rPr lang="en-GB" dirty="0" err="1"/>
              <a:t>Ashaiman</a:t>
            </a:r>
            <a:r>
              <a:rPr lang="en-GB" dirty="0"/>
              <a:t> Polyclinic</a:t>
            </a:r>
          </a:p>
          <a:p>
            <a:r>
              <a:rPr lang="en-GB" dirty="0"/>
              <a:t>Exclusive breast feeding among working mothers in La General Hospital</a:t>
            </a:r>
          </a:p>
        </p:txBody>
      </p:sp>
    </p:spTree>
    <p:extLst>
      <p:ext uri="{BB962C8B-B14F-4D97-AF65-F5344CB8AC3E}">
        <p14:creationId xmlns:p14="http://schemas.microsoft.com/office/powerpoint/2010/main" val="2712994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Overview </a:t>
            </a:r>
          </a:p>
        </p:txBody>
      </p:sp>
      <p:sp>
        <p:nvSpPr>
          <p:cNvPr id="3" name="Content Placeholder 2"/>
          <p:cNvSpPr>
            <a:spLocks noGrp="1"/>
          </p:cNvSpPr>
          <p:nvPr>
            <p:ph idx="1"/>
          </p:nvPr>
        </p:nvSpPr>
        <p:spPr>
          <a:xfrm>
            <a:off x="457200" y="1676400"/>
            <a:ext cx="8229600" cy="4449763"/>
          </a:xfrm>
        </p:spPr>
        <p:txBody>
          <a:bodyPr>
            <a:normAutofit/>
          </a:bodyPr>
          <a:lstStyle/>
          <a:p>
            <a:r>
              <a:rPr lang="en-US" sz="2400" dirty="0"/>
              <a:t>The authenticity of data and findings of every research depends on how well the data was collected. </a:t>
            </a:r>
          </a:p>
          <a:p>
            <a:r>
              <a:rPr lang="en-US" sz="2400" dirty="0"/>
              <a:t>The choice of method used is informed by the type of research being conducted. </a:t>
            </a:r>
          </a:p>
          <a:p>
            <a:r>
              <a:rPr lang="en-US" sz="2400" dirty="0"/>
              <a:t>This session will discuss both quantitative and qualitative data collection methods. By the end of the session, students will be able to;</a:t>
            </a:r>
          </a:p>
          <a:p>
            <a:endParaRPr lang="en-US" sz="2400" dirty="0"/>
          </a:p>
          <a:p>
            <a:pPr marL="914400" lvl="1" indent="-457200">
              <a:buFont typeface="+mj-lt"/>
              <a:buAutoNum type="arabicPeriod"/>
            </a:pPr>
            <a:r>
              <a:rPr lang="en-US" sz="2000" dirty="0"/>
              <a:t>Describe the various data collection methods</a:t>
            </a:r>
          </a:p>
          <a:p>
            <a:endParaRPr lang="en-US" sz="2400" dirty="0"/>
          </a:p>
        </p:txBody>
      </p:sp>
      <p:sp>
        <p:nvSpPr>
          <p:cNvPr id="8" name="Footer Placeholder 7"/>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9" name="Slide Number Placeholder 8"/>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50</a:t>
            </a:fld>
            <a:endParaRPr lang="en-US" dirty="0"/>
          </a:p>
        </p:txBody>
      </p:sp>
    </p:spTree>
    <p:extLst>
      <p:ext uri="{BB962C8B-B14F-4D97-AF65-F5344CB8AC3E}">
        <p14:creationId xmlns:p14="http://schemas.microsoft.com/office/powerpoint/2010/main" val="477409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observation</a:t>
            </a:r>
          </a:p>
        </p:txBody>
      </p:sp>
      <p:sp>
        <p:nvSpPr>
          <p:cNvPr id="3" name="Footer Placeholder 2"/>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51</a:t>
            </a:fld>
            <a:endParaRPr lang="en-US" dirty="0"/>
          </a:p>
        </p:txBody>
      </p:sp>
      <p:pic>
        <p:nvPicPr>
          <p:cNvPr id="5" name="Picture 7" descr="http://3.bp.blogspot.com/-5MGeMcwQhyk/VTQQWr2ptII/AAAAAAAADJ4/PA3nn9Mikzo/s1600/observation%2B3.jpg"/>
          <p:cNvPicPr>
            <a:picLocks noChangeAspect="1" noChangeArrowheads="1"/>
          </p:cNvPicPr>
          <p:nvPr/>
        </p:nvPicPr>
        <p:blipFill>
          <a:blip r:embed="rId2" cstate="print"/>
          <a:srcRect/>
          <a:stretch>
            <a:fillRect/>
          </a:stretch>
        </p:blipFill>
        <p:spPr bwMode="auto">
          <a:xfrm>
            <a:off x="304800" y="1676400"/>
            <a:ext cx="8534400" cy="4495800"/>
          </a:xfrm>
          <a:prstGeom prst="rect">
            <a:avLst/>
          </a:prstGeom>
          <a:noFill/>
          <a:ln w="9525">
            <a:noFill/>
            <a:miter lim="800000"/>
            <a:headEnd/>
            <a:tailEnd/>
          </a:ln>
        </p:spPr>
      </p:pic>
    </p:spTree>
    <p:extLst>
      <p:ext uri="{BB962C8B-B14F-4D97-AF65-F5344CB8AC3E}">
        <p14:creationId xmlns:p14="http://schemas.microsoft.com/office/powerpoint/2010/main" val="485901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t>
            </a:r>
          </a:p>
        </p:txBody>
      </p:sp>
      <p:sp>
        <p:nvSpPr>
          <p:cNvPr id="3" name="Content Placeholder 2"/>
          <p:cNvSpPr>
            <a:spLocks noGrp="1"/>
          </p:cNvSpPr>
          <p:nvPr>
            <p:ph idx="1"/>
          </p:nvPr>
        </p:nvSpPr>
        <p:spPr>
          <a:xfrm>
            <a:off x="304800" y="1752600"/>
            <a:ext cx="7924800" cy="4724400"/>
          </a:xfrm>
        </p:spPr>
        <p:txBody>
          <a:bodyPr>
            <a:normAutofit/>
          </a:bodyPr>
          <a:lstStyle/>
          <a:p>
            <a:pPr>
              <a:buFont typeface="Wingdings" pitchFamily="2" charset="2"/>
              <a:buChar char="§"/>
            </a:pPr>
            <a:r>
              <a:rPr lang="en-US" sz="2400" dirty="0"/>
              <a:t>Is a method of data collection that uses the human senses to gather information</a:t>
            </a:r>
          </a:p>
          <a:p>
            <a:pPr>
              <a:buFont typeface="Wingdings" pitchFamily="2" charset="2"/>
              <a:buChar char="§"/>
            </a:pPr>
            <a:r>
              <a:rPr lang="en-US" sz="2400" dirty="0"/>
              <a:t>Observation can also be done through technical equipment such as video equipment</a:t>
            </a:r>
          </a:p>
          <a:p>
            <a:pPr>
              <a:buFont typeface="Wingdings" pitchFamily="2" charset="2"/>
              <a:buChar char="§"/>
            </a:pPr>
            <a:r>
              <a:rPr lang="en-US" sz="2400" dirty="0"/>
              <a:t>It can be used to gather a variety of information </a:t>
            </a:r>
            <a:r>
              <a:rPr lang="en-US" sz="2400" dirty="0" err="1"/>
              <a:t>e.g</a:t>
            </a:r>
            <a:r>
              <a:rPr lang="en-US" sz="2400" dirty="0"/>
              <a:t> behavior, verbal and non-verbal communications, environmental conditions, skills attainment etc.</a:t>
            </a:r>
          </a:p>
          <a:p>
            <a:pPr>
              <a:buNone/>
            </a:pPr>
            <a:endParaRPr lang="en-US" sz="2400" dirty="0"/>
          </a:p>
        </p:txBody>
      </p:sp>
      <p:pic>
        <p:nvPicPr>
          <p:cNvPr id="4" name="Picture 3"/>
          <p:cNvPicPr>
            <a:picLocks noChangeAspect="1"/>
          </p:cNvPicPr>
          <p:nvPr/>
        </p:nvPicPr>
        <p:blipFill>
          <a:blip r:embed="rId2" cstate="print"/>
          <a:stretch>
            <a:fillRect/>
          </a:stretch>
        </p:blipFill>
        <p:spPr>
          <a:xfrm>
            <a:off x="7010400" y="5652052"/>
            <a:ext cx="2133600" cy="1205948"/>
          </a:xfrm>
          <a:prstGeom prst="rect">
            <a:avLst/>
          </a:prstGeom>
          <a:ln>
            <a:noFill/>
          </a:ln>
          <a:effectLst>
            <a:softEdge rad="112500"/>
          </a:effectLst>
        </p:spPr>
      </p:pic>
      <p:sp>
        <p:nvSpPr>
          <p:cNvPr id="7" name="Footer Placeholder 6"/>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8" name="Slide Number Placeholder 7"/>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52</a:t>
            </a:fld>
            <a:endParaRPr lang="en-US" dirty="0"/>
          </a:p>
        </p:txBody>
      </p:sp>
    </p:spTree>
    <p:extLst>
      <p:ext uri="{BB962C8B-B14F-4D97-AF65-F5344CB8AC3E}">
        <p14:creationId xmlns:p14="http://schemas.microsoft.com/office/powerpoint/2010/main" val="32908591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Influential factors of observation</a:t>
            </a:r>
          </a:p>
        </p:txBody>
      </p:sp>
      <p:sp>
        <p:nvSpPr>
          <p:cNvPr id="3" name="Content Placeholder 2"/>
          <p:cNvSpPr>
            <a:spLocks noGrp="1"/>
          </p:cNvSpPr>
          <p:nvPr>
            <p:ph idx="1"/>
          </p:nvPr>
        </p:nvSpPr>
        <p:spPr/>
        <p:txBody>
          <a:bodyPr/>
          <a:lstStyle/>
          <a:p>
            <a:pPr>
              <a:buNone/>
            </a:pPr>
            <a:r>
              <a:rPr lang="en-US" dirty="0"/>
              <a:t>There are two main influential factors of observation;</a:t>
            </a:r>
          </a:p>
          <a:p>
            <a:pPr>
              <a:buFont typeface="Wingdings" pitchFamily="2" charset="2"/>
              <a:buChar char="§"/>
            </a:pPr>
            <a:r>
              <a:rPr lang="en-US" u="sng" dirty="0"/>
              <a:t>Reactivity</a:t>
            </a:r>
            <a:r>
              <a:rPr lang="en-US" dirty="0"/>
              <a:t>: Distorted behavior when the person being observed is aware that he/she is being observed</a:t>
            </a:r>
          </a:p>
          <a:p>
            <a:pPr>
              <a:buFont typeface="Wingdings" pitchFamily="2" charset="2"/>
              <a:buChar char="§"/>
            </a:pPr>
            <a:r>
              <a:rPr lang="en-US" u="sng" dirty="0"/>
              <a:t>Observer bias</a:t>
            </a:r>
            <a:r>
              <a:rPr lang="en-US" dirty="0"/>
              <a:t>: The observer may have some preconceived ideas about the person or the behavior being observed</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53</a:t>
            </a:fld>
            <a:endParaRPr lang="en-US" dirty="0"/>
          </a:p>
        </p:txBody>
      </p:sp>
    </p:spTree>
    <p:extLst>
      <p:ext uri="{BB962C8B-B14F-4D97-AF65-F5344CB8AC3E}">
        <p14:creationId xmlns:p14="http://schemas.microsoft.com/office/powerpoint/2010/main" val="7094101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Merits of observation method of data collection </a:t>
            </a:r>
          </a:p>
        </p:txBody>
      </p:sp>
      <p:sp>
        <p:nvSpPr>
          <p:cNvPr id="3" name="Content Placeholder 2"/>
          <p:cNvSpPr>
            <a:spLocks noGrp="1"/>
          </p:cNvSpPr>
          <p:nvPr>
            <p:ph idx="1"/>
          </p:nvPr>
        </p:nvSpPr>
        <p:spPr>
          <a:xfrm>
            <a:off x="0" y="1600206"/>
            <a:ext cx="9144000" cy="5257794"/>
          </a:xfrm>
        </p:spPr>
        <p:txBody>
          <a:bodyPr>
            <a:normAutofit fontScale="77500" lnSpcReduction="20000"/>
          </a:bodyPr>
          <a:lstStyle/>
          <a:p>
            <a:pPr marL="514350" indent="-514350" algn="just">
              <a:buAutoNum type="arabicPeriod"/>
            </a:pPr>
            <a:r>
              <a:rPr lang="en-GB" dirty="0"/>
              <a:t>The main advantage of this method is that subjective bias is eliminated, if observation is done accurately.</a:t>
            </a:r>
          </a:p>
          <a:p>
            <a:pPr marL="514350" indent="-514350" algn="just">
              <a:buAutoNum type="arabicPeriod"/>
            </a:pPr>
            <a:endParaRPr lang="en-GB" dirty="0"/>
          </a:p>
          <a:p>
            <a:pPr marL="514350" indent="-514350" algn="just">
              <a:buAutoNum type="arabicPeriod"/>
            </a:pPr>
            <a:r>
              <a:rPr lang="en-GB" dirty="0"/>
              <a:t> Secondly, the information obtained under this method relates to what is currently happening; it is not complicated by either the past behaviour or future intentions or attitudes. </a:t>
            </a:r>
          </a:p>
          <a:p>
            <a:pPr marL="514350" indent="-514350" algn="just">
              <a:buAutoNum type="arabicPeriod"/>
            </a:pPr>
            <a:endParaRPr lang="en-GB" dirty="0"/>
          </a:p>
          <a:p>
            <a:pPr marL="514350" indent="-514350" algn="just">
              <a:buAutoNum type="arabicPeriod"/>
            </a:pPr>
            <a:r>
              <a:rPr lang="en-GB" dirty="0"/>
              <a:t>Thirdly, this method is independent of respondents’ willingness to respond and as such is relatively less demanding of active cooperation on the part of respondents as happens to be the case in the interview or the questionnaire method. </a:t>
            </a:r>
          </a:p>
          <a:p>
            <a:pPr marL="514350" indent="-514350" algn="just">
              <a:buAutoNum type="arabicPeriod"/>
            </a:pPr>
            <a:endParaRPr lang="en-GB" dirty="0"/>
          </a:p>
          <a:p>
            <a:pPr marL="514350" indent="-514350" algn="just">
              <a:buAutoNum type="arabicPeriod"/>
            </a:pPr>
            <a:r>
              <a:rPr lang="en-GB" dirty="0"/>
              <a:t>This method is particularly suitable in studies which deal with subjects (i.e., respondents) who are not capable of giving verbal reports of their feelings for one reason or the other</a:t>
            </a:r>
          </a:p>
        </p:txBody>
      </p:sp>
    </p:spTree>
    <p:extLst>
      <p:ext uri="{BB962C8B-B14F-4D97-AF65-F5344CB8AC3E}">
        <p14:creationId xmlns:p14="http://schemas.microsoft.com/office/powerpoint/2010/main" val="1109677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Demerits of observation method of data collection </a:t>
            </a:r>
          </a:p>
        </p:txBody>
      </p:sp>
      <p:sp>
        <p:nvSpPr>
          <p:cNvPr id="3" name="Content Placeholder 2"/>
          <p:cNvSpPr>
            <a:spLocks noGrp="1"/>
          </p:cNvSpPr>
          <p:nvPr>
            <p:ph idx="1"/>
          </p:nvPr>
        </p:nvSpPr>
        <p:spPr>
          <a:xfrm>
            <a:off x="0" y="1600206"/>
            <a:ext cx="9144000" cy="5257794"/>
          </a:xfrm>
        </p:spPr>
        <p:txBody>
          <a:bodyPr/>
          <a:lstStyle/>
          <a:p>
            <a:pPr algn="just"/>
            <a:r>
              <a:rPr lang="en-GB" dirty="0"/>
              <a:t>Firstly, it is an expensive method. </a:t>
            </a:r>
          </a:p>
          <a:p>
            <a:pPr algn="just"/>
            <a:r>
              <a:rPr lang="en-GB" dirty="0"/>
              <a:t>Secondly, the information provided by this method is very limited. </a:t>
            </a:r>
          </a:p>
          <a:p>
            <a:pPr algn="just"/>
            <a:r>
              <a:rPr lang="en-GB" dirty="0"/>
              <a:t>Thirdly, sometimes unforeseen factors may interfere with the observational task. At times, the fact that some people are rarely accessible to direct observation creates obstacle for this method to collect data effectively</a:t>
            </a:r>
          </a:p>
          <a:p>
            <a:pPr algn="just"/>
            <a:endParaRPr lang="en-GB" dirty="0"/>
          </a:p>
        </p:txBody>
      </p:sp>
    </p:spTree>
    <p:extLst>
      <p:ext uri="{BB962C8B-B14F-4D97-AF65-F5344CB8AC3E}">
        <p14:creationId xmlns:p14="http://schemas.microsoft.com/office/powerpoint/2010/main" val="1359220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observation method</a:t>
            </a:r>
          </a:p>
        </p:txBody>
      </p:sp>
      <p:sp>
        <p:nvSpPr>
          <p:cNvPr id="3" name="Content Placeholder 2"/>
          <p:cNvSpPr>
            <a:spLocks noGrp="1"/>
          </p:cNvSpPr>
          <p:nvPr>
            <p:ph idx="1"/>
          </p:nvPr>
        </p:nvSpPr>
        <p:spPr>
          <a:xfrm>
            <a:off x="0" y="1600206"/>
            <a:ext cx="9144000" cy="4525963"/>
          </a:xfrm>
        </p:spPr>
        <p:txBody>
          <a:bodyPr>
            <a:normAutofit/>
          </a:bodyPr>
          <a:lstStyle/>
          <a:p>
            <a:pPr algn="just"/>
            <a:endParaRPr lang="en-GB" dirty="0"/>
          </a:p>
          <a:p>
            <a:pPr algn="just"/>
            <a:endParaRPr lang="en-GB" dirty="0"/>
          </a:p>
          <a:p>
            <a:pPr algn="just"/>
            <a:r>
              <a:rPr lang="en-GB" dirty="0"/>
              <a:t>We often talk about participant and non-participant types of observation in the context of studies, particularly of social sciences. </a:t>
            </a:r>
          </a:p>
        </p:txBody>
      </p:sp>
    </p:spTree>
    <p:extLst>
      <p:ext uri="{BB962C8B-B14F-4D97-AF65-F5344CB8AC3E}">
        <p14:creationId xmlns:p14="http://schemas.microsoft.com/office/powerpoint/2010/main" val="4281114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Participant and non-participant observation </a:t>
            </a:r>
          </a:p>
        </p:txBody>
      </p:sp>
      <p:sp>
        <p:nvSpPr>
          <p:cNvPr id="3" name="Content Placeholder 2"/>
          <p:cNvSpPr>
            <a:spLocks noGrp="1"/>
          </p:cNvSpPr>
          <p:nvPr>
            <p:ph idx="1"/>
          </p:nvPr>
        </p:nvSpPr>
        <p:spPr>
          <a:xfrm>
            <a:off x="0" y="1600206"/>
            <a:ext cx="9144000" cy="5257794"/>
          </a:xfrm>
        </p:spPr>
        <p:txBody>
          <a:bodyPr>
            <a:normAutofit fontScale="92500" lnSpcReduction="10000"/>
          </a:bodyPr>
          <a:lstStyle/>
          <a:p>
            <a:r>
              <a:rPr lang="en-GB" dirty="0"/>
              <a:t>This distinction depends upon the observer’s sharing or not sharing the life of the group he is observing. </a:t>
            </a:r>
          </a:p>
          <a:p>
            <a:r>
              <a:rPr lang="en-GB" dirty="0"/>
              <a:t>If the observer observes by making himself, more or less, a member of the group he is observing so that he can experience what the members of the group experience, the observation is termed as </a:t>
            </a:r>
            <a:r>
              <a:rPr lang="en-GB" b="1" dirty="0"/>
              <a:t>participant observation. </a:t>
            </a:r>
          </a:p>
          <a:p>
            <a:r>
              <a:rPr lang="en-GB" dirty="0"/>
              <a:t>However, when the observer observes as a detached emissary without any attempt on his part to experience through participation what others feel, the observation is termed as </a:t>
            </a:r>
            <a:r>
              <a:rPr lang="en-GB" b="1" dirty="0"/>
              <a:t>non-participant observation.</a:t>
            </a:r>
          </a:p>
          <a:p>
            <a:endParaRPr lang="en-GB" dirty="0"/>
          </a:p>
        </p:txBody>
      </p:sp>
    </p:spTree>
    <p:extLst>
      <p:ext uri="{BB962C8B-B14F-4D97-AF65-F5344CB8AC3E}">
        <p14:creationId xmlns:p14="http://schemas.microsoft.com/office/powerpoint/2010/main" val="29697800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Disguised observation</a:t>
            </a:r>
            <a:br>
              <a:rPr lang="en-GB" dirty="0"/>
            </a:br>
            <a:endParaRPr lang="en-GB" dirty="0"/>
          </a:p>
        </p:txBody>
      </p:sp>
      <p:sp>
        <p:nvSpPr>
          <p:cNvPr id="3" name="Content Placeholder 2"/>
          <p:cNvSpPr>
            <a:spLocks noGrp="1"/>
          </p:cNvSpPr>
          <p:nvPr>
            <p:ph idx="1"/>
          </p:nvPr>
        </p:nvSpPr>
        <p:spPr/>
        <p:txBody>
          <a:bodyPr/>
          <a:lstStyle/>
          <a:p>
            <a:pPr algn="just"/>
            <a:r>
              <a:rPr lang="en-GB" dirty="0"/>
              <a:t>When the observer is observing in such a manner that his presence may be unknown to the people he is observing, such an observation is described as disguised observation.</a:t>
            </a:r>
          </a:p>
        </p:txBody>
      </p:sp>
    </p:spTree>
    <p:extLst>
      <p:ext uri="{BB962C8B-B14F-4D97-AF65-F5344CB8AC3E}">
        <p14:creationId xmlns:p14="http://schemas.microsoft.com/office/powerpoint/2010/main" val="41397649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Merits of participant observation </a:t>
            </a:r>
          </a:p>
        </p:txBody>
      </p:sp>
      <p:sp>
        <p:nvSpPr>
          <p:cNvPr id="3" name="Content Placeholder 2"/>
          <p:cNvSpPr>
            <a:spLocks noGrp="1"/>
          </p:cNvSpPr>
          <p:nvPr>
            <p:ph idx="1"/>
          </p:nvPr>
        </p:nvSpPr>
        <p:spPr>
          <a:xfrm>
            <a:off x="0" y="1600206"/>
            <a:ext cx="9144000" cy="5257794"/>
          </a:xfrm>
        </p:spPr>
        <p:txBody>
          <a:bodyPr>
            <a:normAutofit/>
          </a:bodyPr>
          <a:lstStyle/>
          <a:p>
            <a:pPr marL="514350" indent="-514350" algn="just">
              <a:buAutoNum type="arabicPeriod"/>
            </a:pPr>
            <a:r>
              <a:rPr lang="en-GB" dirty="0"/>
              <a:t>The researcher is enabled to record the natural behaviour of the group. </a:t>
            </a:r>
          </a:p>
          <a:p>
            <a:pPr marL="514350" indent="-514350" algn="just">
              <a:buAutoNum type="arabicPeriod"/>
            </a:pPr>
            <a:r>
              <a:rPr lang="en-GB" dirty="0"/>
              <a:t>The researcher can even gather information which could not easily be obtained if he observes in a disinterested fashion. </a:t>
            </a:r>
          </a:p>
          <a:p>
            <a:pPr marL="514350" indent="-514350" algn="just">
              <a:buAutoNum type="arabicPeriod"/>
            </a:pPr>
            <a:r>
              <a:rPr lang="en-GB" dirty="0"/>
              <a:t>The researcher can even verify the truth of statements made by informants in the context of a questionnaire or a schedule. </a:t>
            </a:r>
          </a:p>
        </p:txBody>
      </p:sp>
    </p:spTree>
    <p:extLst>
      <p:ext uri="{BB962C8B-B14F-4D97-AF65-F5344CB8AC3E}">
        <p14:creationId xmlns:p14="http://schemas.microsoft.com/office/powerpoint/2010/main" val="3775787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must you write a background for research?</a:t>
            </a:r>
          </a:p>
        </p:txBody>
      </p:sp>
      <p:sp>
        <p:nvSpPr>
          <p:cNvPr id="3" name="Footer Placeholder 2"/>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315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668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Demerits of participant observation </a:t>
            </a:r>
          </a:p>
        </p:txBody>
      </p:sp>
      <p:sp>
        <p:nvSpPr>
          <p:cNvPr id="3" name="Content Placeholder 2"/>
          <p:cNvSpPr>
            <a:spLocks noGrp="1"/>
          </p:cNvSpPr>
          <p:nvPr>
            <p:ph idx="1"/>
          </p:nvPr>
        </p:nvSpPr>
        <p:spPr/>
        <p:txBody>
          <a:bodyPr>
            <a:normAutofit/>
          </a:bodyPr>
          <a:lstStyle/>
          <a:p>
            <a:pPr marL="514350" indent="-514350" algn="just">
              <a:buAutoNum type="arabicPeriod"/>
            </a:pPr>
            <a:endParaRPr lang="en-GB" dirty="0"/>
          </a:p>
          <a:p>
            <a:pPr marL="514350" indent="-514350" algn="just">
              <a:buAutoNum type="arabicPeriod"/>
            </a:pPr>
            <a:r>
              <a:rPr lang="en-GB" dirty="0"/>
              <a:t>The observer may lose the objectivity to the extent if he participates emotionally; the problem of observation-control is not solved; and it may narrow-down the researcher’s range of experience. </a:t>
            </a:r>
          </a:p>
          <a:p>
            <a:pPr marL="0" indent="0" algn="just">
              <a:buNone/>
            </a:pPr>
            <a:endParaRPr lang="en-GB" dirty="0"/>
          </a:p>
          <a:p>
            <a:endParaRPr lang="en-GB" dirty="0"/>
          </a:p>
        </p:txBody>
      </p:sp>
    </p:spTree>
    <p:extLst>
      <p:ext uri="{BB962C8B-B14F-4D97-AF65-F5344CB8AC3E}">
        <p14:creationId xmlns:p14="http://schemas.microsoft.com/office/powerpoint/2010/main" val="6810548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controlled and uncontrolled observation</a:t>
            </a:r>
          </a:p>
        </p:txBody>
      </p:sp>
      <p:sp>
        <p:nvSpPr>
          <p:cNvPr id="3" name="Content Placeholder 2"/>
          <p:cNvSpPr>
            <a:spLocks noGrp="1"/>
          </p:cNvSpPr>
          <p:nvPr>
            <p:ph idx="1"/>
          </p:nvPr>
        </p:nvSpPr>
        <p:spPr>
          <a:xfrm>
            <a:off x="0" y="1600206"/>
            <a:ext cx="9144000" cy="5257794"/>
          </a:xfrm>
        </p:spPr>
        <p:txBody>
          <a:bodyPr>
            <a:normAutofit/>
          </a:bodyPr>
          <a:lstStyle/>
          <a:p>
            <a:pPr algn="just"/>
            <a:r>
              <a:rPr lang="en-GB" dirty="0"/>
              <a:t> If the observation takes place in the natural setting, it may be termed as </a:t>
            </a:r>
            <a:r>
              <a:rPr lang="en-GB" b="1" dirty="0"/>
              <a:t>uncontrolled observation,</a:t>
            </a:r>
            <a:r>
              <a:rPr lang="en-GB" dirty="0"/>
              <a:t> but when observation takes place according to definite pre-arranged plans, involving experimental procedure, the same is then termed </a:t>
            </a:r>
            <a:r>
              <a:rPr lang="en-GB" b="1" dirty="0"/>
              <a:t>controlled observation</a:t>
            </a:r>
            <a:r>
              <a:rPr lang="en-GB" dirty="0"/>
              <a:t>. </a:t>
            </a:r>
          </a:p>
          <a:p>
            <a:pPr algn="just"/>
            <a:r>
              <a:rPr lang="en-GB" dirty="0"/>
              <a:t>In non-controlled observation, no attempt is made to use precision instruments. </a:t>
            </a:r>
          </a:p>
          <a:p>
            <a:pPr algn="just"/>
            <a:r>
              <a:rPr lang="en-GB" dirty="0"/>
              <a:t>The major aim of this type of observation is to get a </a:t>
            </a:r>
            <a:r>
              <a:rPr lang="en-GB" b="1" dirty="0"/>
              <a:t>spontaneous picture of life and persons</a:t>
            </a:r>
          </a:p>
        </p:txBody>
      </p:sp>
    </p:spTree>
    <p:extLst>
      <p:ext uri="{BB962C8B-B14F-4D97-AF65-F5344CB8AC3E}">
        <p14:creationId xmlns:p14="http://schemas.microsoft.com/office/powerpoint/2010/main" val="20405238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interview?</a:t>
            </a:r>
          </a:p>
        </p:txBody>
      </p:sp>
      <p:sp>
        <p:nvSpPr>
          <p:cNvPr id="3" name="Footer Placeholder 2"/>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62</a:t>
            </a:fld>
            <a:endParaRPr lang="en-US" dirty="0"/>
          </a:p>
        </p:txBody>
      </p:sp>
      <p:pic>
        <p:nvPicPr>
          <p:cNvPr id="5" name="Picture 2" descr="http://articles9.com/en/wp-content/uploads/2014/08/Interview13.jpg"/>
          <p:cNvPicPr>
            <a:picLocks noChangeAspect="1" noChangeArrowheads="1"/>
          </p:cNvPicPr>
          <p:nvPr/>
        </p:nvPicPr>
        <p:blipFill>
          <a:blip r:embed="rId2" cstate="print"/>
          <a:srcRect/>
          <a:stretch>
            <a:fillRect/>
          </a:stretch>
        </p:blipFill>
        <p:spPr bwMode="auto">
          <a:xfrm>
            <a:off x="304800" y="1600200"/>
            <a:ext cx="8686800" cy="4572000"/>
          </a:xfrm>
          <a:prstGeom prst="rect">
            <a:avLst/>
          </a:prstGeom>
          <a:noFill/>
          <a:ln w="9525">
            <a:noFill/>
            <a:miter lim="800000"/>
            <a:headEnd/>
            <a:tailEnd/>
          </a:ln>
        </p:spPr>
      </p:pic>
    </p:spTree>
    <p:extLst>
      <p:ext uri="{BB962C8B-B14F-4D97-AF65-F5344CB8AC3E}">
        <p14:creationId xmlns:p14="http://schemas.microsoft.com/office/powerpoint/2010/main" val="2355038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Interviews</a:t>
            </a:r>
          </a:p>
        </p:txBody>
      </p:sp>
      <p:sp>
        <p:nvSpPr>
          <p:cNvPr id="3" name="Content Placeholder 2"/>
          <p:cNvSpPr>
            <a:spLocks noGrp="1"/>
          </p:cNvSpPr>
          <p:nvPr>
            <p:ph idx="1"/>
          </p:nvPr>
        </p:nvSpPr>
        <p:spPr/>
        <p:txBody>
          <a:bodyPr/>
          <a:lstStyle/>
          <a:p>
            <a:pPr>
              <a:buFont typeface="Wingdings" pitchFamily="2" charset="2"/>
              <a:buChar char="§"/>
            </a:pPr>
            <a:r>
              <a:rPr lang="en-US" dirty="0"/>
              <a:t>Interviews involve a researcher asking questions and receiving responses from participants</a:t>
            </a:r>
          </a:p>
          <a:p>
            <a:pPr>
              <a:buFont typeface="Wingdings" pitchFamily="2" charset="2"/>
              <a:buChar char="§"/>
            </a:pPr>
            <a:r>
              <a:rPr lang="en-US" dirty="0"/>
              <a:t>Open ended questions are used to allow the respondent the freedom to say whatever they want about the topic under discussion</a:t>
            </a:r>
          </a:p>
          <a:p>
            <a:pPr>
              <a:buFont typeface="Wingdings" pitchFamily="2" charset="2"/>
              <a:buChar char="§"/>
            </a:pPr>
            <a:r>
              <a:rPr lang="en-US" dirty="0"/>
              <a:t>The researcher guides the discussion with prompts and probes questions</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63</a:t>
            </a:fld>
            <a:endParaRPr lang="en-US" dirty="0"/>
          </a:p>
        </p:txBody>
      </p:sp>
    </p:spTree>
    <p:extLst>
      <p:ext uri="{BB962C8B-B14F-4D97-AF65-F5344CB8AC3E}">
        <p14:creationId xmlns:p14="http://schemas.microsoft.com/office/powerpoint/2010/main" val="8798623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interviews</a:t>
            </a:r>
          </a:p>
        </p:txBody>
      </p:sp>
      <p:sp>
        <p:nvSpPr>
          <p:cNvPr id="3" name="Content Placeholder 2"/>
          <p:cNvSpPr>
            <a:spLocks noGrp="1"/>
          </p:cNvSpPr>
          <p:nvPr>
            <p:ph idx="1"/>
          </p:nvPr>
        </p:nvSpPr>
        <p:spPr/>
        <p:txBody>
          <a:bodyPr>
            <a:normAutofit fontScale="92500" lnSpcReduction="20000"/>
          </a:bodyPr>
          <a:lstStyle/>
          <a:p>
            <a:pPr>
              <a:lnSpc>
                <a:spcPct val="80000"/>
              </a:lnSpc>
              <a:buFont typeface="Wingdings" pitchFamily="2" charset="2"/>
              <a:buChar char="§"/>
            </a:pPr>
            <a:r>
              <a:rPr lang="en-US" b="1" dirty="0"/>
              <a:t>Fully structured interview</a:t>
            </a:r>
          </a:p>
          <a:p>
            <a:pPr lvl="1">
              <a:lnSpc>
                <a:spcPct val="80000"/>
              </a:lnSpc>
              <a:buFont typeface="Wingdings" pitchFamily="2" charset="2"/>
              <a:buChar char="ü"/>
            </a:pPr>
            <a:r>
              <a:rPr lang="en-US" dirty="0"/>
              <a:t>Has predetermined questions with fixed wording in a particular order</a:t>
            </a:r>
          </a:p>
          <a:p>
            <a:pPr lvl="1">
              <a:lnSpc>
                <a:spcPct val="80000"/>
              </a:lnSpc>
              <a:buFont typeface="Wingdings" pitchFamily="2" charset="2"/>
              <a:buChar char="ü"/>
            </a:pPr>
            <a:r>
              <a:rPr lang="en-US" dirty="0"/>
              <a:t>No word can be changed</a:t>
            </a:r>
          </a:p>
          <a:p>
            <a:pPr>
              <a:lnSpc>
                <a:spcPct val="80000"/>
              </a:lnSpc>
              <a:buFont typeface="Wingdings" pitchFamily="2" charset="2"/>
              <a:buChar char="§"/>
            </a:pPr>
            <a:r>
              <a:rPr lang="en-US" b="1" dirty="0"/>
              <a:t>Semi-structured interview</a:t>
            </a:r>
          </a:p>
          <a:p>
            <a:pPr lvl="1">
              <a:lnSpc>
                <a:spcPct val="80000"/>
              </a:lnSpc>
              <a:buFont typeface="Wingdings" pitchFamily="2" charset="2"/>
              <a:buChar char="ü"/>
            </a:pPr>
            <a:r>
              <a:rPr lang="en-US" dirty="0"/>
              <a:t>Has predetermined questions but the order can be modified based upon the interviewer’s perception of what seems appropriate</a:t>
            </a:r>
          </a:p>
          <a:p>
            <a:pPr lvl="1">
              <a:lnSpc>
                <a:spcPct val="80000"/>
              </a:lnSpc>
              <a:buFont typeface="Wingdings" pitchFamily="2" charset="2"/>
              <a:buChar char="ü"/>
            </a:pPr>
            <a:r>
              <a:rPr lang="en-US" dirty="0"/>
              <a:t>Wording of questions can be changed and explanation given</a:t>
            </a:r>
          </a:p>
          <a:p>
            <a:pPr>
              <a:lnSpc>
                <a:spcPct val="80000"/>
              </a:lnSpc>
              <a:buFont typeface="Wingdings" pitchFamily="2" charset="2"/>
              <a:buChar char="§"/>
            </a:pPr>
            <a:r>
              <a:rPr lang="en-US" b="1" dirty="0"/>
              <a:t>Unstructured interview</a:t>
            </a:r>
          </a:p>
          <a:p>
            <a:pPr lvl="1">
              <a:lnSpc>
                <a:spcPct val="80000"/>
              </a:lnSpc>
              <a:buFont typeface="Wingdings" pitchFamily="2" charset="2"/>
              <a:buChar char="ü"/>
            </a:pPr>
            <a:r>
              <a:rPr lang="en-US" dirty="0"/>
              <a:t>Starts in the form of a conversation in an area of interest</a:t>
            </a:r>
          </a:p>
          <a:p>
            <a:pPr lvl="1">
              <a:lnSpc>
                <a:spcPct val="80000"/>
              </a:lnSpc>
              <a:buFont typeface="Wingdings" pitchFamily="2" charset="2"/>
              <a:buChar char="ü"/>
            </a:pPr>
            <a:r>
              <a:rPr lang="en-US" dirty="0"/>
              <a:t>Can be completely informal</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64</a:t>
            </a:fld>
            <a:endParaRPr lang="en-US" dirty="0"/>
          </a:p>
        </p:txBody>
      </p:sp>
    </p:spTree>
    <p:extLst>
      <p:ext uri="{BB962C8B-B14F-4D97-AF65-F5344CB8AC3E}">
        <p14:creationId xmlns:p14="http://schemas.microsoft.com/office/powerpoint/2010/main" val="22941352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interview questions</a:t>
            </a:r>
          </a:p>
        </p:txBody>
      </p:sp>
      <p:sp>
        <p:nvSpPr>
          <p:cNvPr id="3" name="Content Placeholder 2"/>
          <p:cNvSpPr>
            <a:spLocks noGrp="1"/>
          </p:cNvSpPr>
          <p:nvPr>
            <p:ph idx="1"/>
          </p:nvPr>
        </p:nvSpPr>
        <p:spPr/>
        <p:txBody>
          <a:bodyPr/>
          <a:lstStyle/>
          <a:p>
            <a:pPr>
              <a:buFont typeface="Wingdings" pitchFamily="2" charset="2"/>
              <a:buChar char="§"/>
            </a:pPr>
            <a:r>
              <a:rPr lang="en-US" dirty="0"/>
              <a:t>Close-ended/fixed-alternative questions</a:t>
            </a:r>
          </a:p>
          <a:p>
            <a:pPr lvl="1">
              <a:buFont typeface="Wingdings" pitchFamily="2" charset="2"/>
              <a:buChar char="ü"/>
            </a:pPr>
            <a:r>
              <a:rPr lang="en-US" dirty="0"/>
              <a:t>Has alternative responses from which the interviewee makes a choice</a:t>
            </a:r>
          </a:p>
          <a:p>
            <a:pPr>
              <a:buFont typeface="Wingdings" pitchFamily="2" charset="2"/>
              <a:buChar char="§"/>
            </a:pPr>
            <a:r>
              <a:rPr lang="en-US" dirty="0"/>
              <a:t>Open-ended questions</a:t>
            </a:r>
          </a:p>
          <a:p>
            <a:pPr lvl="1">
              <a:buFont typeface="Wingdings" pitchFamily="2" charset="2"/>
              <a:buChar char="ü"/>
            </a:pPr>
            <a:r>
              <a:rPr lang="en-US" dirty="0"/>
              <a:t>Are flexible and allows the interviewee to provide in depth explanation in an area of interest</a:t>
            </a:r>
          </a:p>
          <a:p>
            <a:pPr lvl="1">
              <a:buFont typeface="Wingdings" pitchFamily="2" charset="2"/>
              <a:buChar char="ü"/>
            </a:pPr>
            <a:r>
              <a:rPr lang="en-US" dirty="0"/>
              <a:t>Can produce unexpected or unanticipated responses</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65</a:t>
            </a:fld>
            <a:endParaRPr lang="en-US" dirty="0"/>
          </a:p>
        </p:txBody>
      </p:sp>
    </p:spTree>
    <p:extLst>
      <p:ext uri="{BB962C8B-B14F-4D97-AF65-F5344CB8AC3E}">
        <p14:creationId xmlns:p14="http://schemas.microsoft.com/office/powerpoint/2010/main" val="615946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interview questions cont.</a:t>
            </a:r>
          </a:p>
        </p:txBody>
      </p:sp>
      <p:sp>
        <p:nvSpPr>
          <p:cNvPr id="3" name="Content Placeholder 2"/>
          <p:cNvSpPr>
            <a:spLocks noGrp="1"/>
          </p:cNvSpPr>
          <p:nvPr>
            <p:ph idx="1"/>
          </p:nvPr>
        </p:nvSpPr>
        <p:spPr/>
        <p:txBody>
          <a:bodyPr/>
          <a:lstStyle/>
          <a:p>
            <a:pPr>
              <a:lnSpc>
                <a:spcPct val="90000"/>
              </a:lnSpc>
              <a:buFont typeface="Wingdings" pitchFamily="2" charset="2"/>
              <a:buChar char="§"/>
            </a:pPr>
            <a:r>
              <a:rPr lang="en-US" dirty="0"/>
              <a:t>Probe questions</a:t>
            </a:r>
          </a:p>
          <a:p>
            <a:pPr lvl="1">
              <a:lnSpc>
                <a:spcPct val="90000"/>
              </a:lnSpc>
              <a:buFont typeface="Wingdings" pitchFamily="2" charset="2"/>
              <a:buChar char="ü"/>
            </a:pPr>
            <a:r>
              <a:rPr lang="en-US" dirty="0"/>
              <a:t>Used to get interviewee to expand on a response when the interviewer suspects that the interviewee has more to say </a:t>
            </a:r>
            <a:r>
              <a:rPr lang="en-US" dirty="0" err="1"/>
              <a:t>e.g</a:t>
            </a:r>
            <a:r>
              <a:rPr lang="en-US" dirty="0"/>
              <a:t> could you go over that again?</a:t>
            </a:r>
          </a:p>
          <a:p>
            <a:pPr lvl="1">
              <a:lnSpc>
                <a:spcPct val="90000"/>
              </a:lnSpc>
              <a:buFont typeface="Wingdings" pitchFamily="2" charset="2"/>
              <a:buChar char="ü"/>
            </a:pPr>
            <a:r>
              <a:rPr lang="en-US" dirty="0"/>
              <a:t>Used when a response is given in a general form </a:t>
            </a:r>
            <a:r>
              <a:rPr lang="en-US" dirty="0" err="1"/>
              <a:t>e.g</a:t>
            </a:r>
            <a:r>
              <a:rPr lang="en-US" dirty="0"/>
              <a:t> what is your view on this?</a:t>
            </a:r>
          </a:p>
          <a:p>
            <a:pPr>
              <a:lnSpc>
                <a:spcPct val="90000"/>
              </a:lnSpc>
              <a:buFont typeface="Wingdings" pitchFamily="2" charset="2"/>
              <a:buChar char="§"/>
            </a:pPr>
            <a:r>
              <a:rPr lang="en-US" dirty="0"/>
              <a:t>Prompt questions</a:t>
            </a:r>
          </a:p>
          <a:p>
            <a:pPr lvl="1">
              <a:lnSpc>
                <a:spcPct val="90000"/>
              </a:lnSpc>
              <a:buFont typeface="Wingdings" pitchFamily="2" charset="2"/>
              <a:buChar char="ü"/>
            </a:pPr>
            <a:r>
              <a:rPr lang="en-US" dirty="0"/>
              <a:t>Suggest to the interviewee the possible responses the interviewer expects</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66</a:t>
            </a:fld>
            <a:endParaRPr lang="en-US" dirty="0"/>
          </a:p>
        </p:txBody>
      </p:sp>
    </p:spTree>
    <p:extLst>
      <p:ext uri="{BB962C8B-B14F-4D97-AF65-F5344CB8AC3E}">
        <p14:creationId xmlns:p14="http://schemas.microsoft.com/office/powerpoint/2010/main" val="172074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types of interviews</a:t>
            </a:r>
          </a:p>
        </p:txBody>
      </p:sp>
      <p:sp>
        <p:nvSpPr>
          <p:cNvPr id="3" name="Content Placeholder 2"/>
          <p:cNvSpPr>
            <a:spLocks noGrp="1"/>
          </p:cNvSpPr>
          <p:nvPr>
            <p:ph idx="1"/>
          </p:nvPr>
        </p:nvSpPr>
        <p:spPr/>
        <p:txBody>
          <a:bodyPr/>
          <a:lstStyle/>
          <a:p>
            <a:pPr marL="514350" indent="-514350">
              <a:buFont typeface="+mj-lt"/>
              <a:buAutoNum type="arabicPeriod"/>
            </a:pPr>
            <a:r>
              <a:rPr lang="en-US" dirty="0"/>
              <a:t>Informant interview</a:t>
            </a:r>
          </a:p>
          <a:p>
            <a:pPr marL="514350" indent="-514350">
              <a:buFont typeface="+mj-lt"/>
              <a:buAutoNum type="arabicPeriod"/>
            </a:pPr>
            <a:r>
              <a:rPr lang="en-US" dirty="0"/>
              <a:t>Focus group discussion</a:t>
            </a:r>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67</a:t>
            </a:fld>
            <a:endParaRPr lang="en-US" dirty="0"/>
          </a:p>
        </p:txBody>
      </p:sp>
    </p:spTree>
    <p:extLst>
      <p:ext uri="{BB962C8B-B14F-4D97-AF65-F5344CB8AC3E}">
        <p14:creationId xmlns:p14="http://schemas.microsoft.com/office/powerpoint/2010/main" val="24560472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Informant interview</a:t>
            </a:r>
          </a:p>
        </p:txBody>
      </p:sp>
      <p:sp>
        <p:nvSpPr>
          <p:cNvPr id="3" name="Content Placeholder 2"/>
          <p:cNvSpPr>
            <a:spLocks noGrp="1"/>
          </p:cNvSpPr>
          <p:nvPr>
            <p:ph idx="1"/>
          </p:nvPr>
        </p:nvSpPr>
        <p:spPr/>
        <p:txBody>
          <a:bodyPr/>
          <a:lstStyle/>
          <a:p>
            <a:pPr>
              <a:lnSpc>
                <a:spcPct val="90000"/>
              </a:lnSpc>
              <a:buFont typeface="Wingdings" pitchFamily="2" charset="2"/>
              <a:buChar char="§"/>
            </a:pPr>
            <a:r>
              <a:rPr lang="en-US" dirty="0"/>
              <a:t>In an informant interview, the direction of the interview and the areas covered are controlled by the interviewee</a:t>
            </a:r>
          </a:p>
          <a:p>
            <a:pPr>
              <a:lnSpc>
                <a:spcPct val="90000"/>
              </a:lnSpc>
              <a:buFont typeface="Wingdings" pitchFamily="2" charset="2"/>
              <a:buChar char="§"/>
            </a:pPr>
            <a:r>
              <a:rPr lang="en-US" dirty="0"/>
              <a:t>It is an approach which allows people’s views and feelings to emerge</a:t>
            </a:r>
          </a:p>
          <a:p>
            <a:pPr>
              <a:lnSpc>
                <a:spcPct val="90000"/>
              </a:lnSpc>
              <a:buFont typeface="Wingdings" pitchFamily="2" charset="2"/>
              <a:buChar char="§"/>
            </a:pPr>
            <a:r>
              <a:rPr lang="en-US" dirty="0"/>
              <a:t>It is used when the researcher is interested in a particular situation or event</a:t>
            </a:r>
          </a:p>
          <a:p>
            <a:pPr>
              <a:lnSpc>
                <a:spcPct val="90000"/>
              </a:lnSpc>
              <a:buFont typeface="Wingdings" pitchFamily="2" charset="2"/>
              <a:buChar char="§"/>
            </a:pPr>
            <a:r>
              <a:rPr lang="en-US" dirty="0"/>
              <a:t>The interviewees are individuals who have been involved in that situation</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68</a:t>
            </a:fld>
            <a:endParaRPr lang="en-US" dirty="0"/>
          </a:p>
        </p:txBody>
      </p:sp>
    </p:spTree>
    <p:extLst>
      <p:ext uri="{BB962C8B-B14F-4D97-AF65-F5344CB8AC3E}">
        <p14:creationId xmlns:p14="http://schemas.microsoft.com/office/powerpoint/2010/main" val="23032393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discussion</a:t>
            </a:r>
          </a:p>
        </p:txBody>
      </p:sp>
      <p:sp>
        <p:nvSpPr>
          <p:cNvPr id="3" name="Content Placeholder 2"/>
          <p:cNvSpPr>
            <a:spLocks noGrp="1"/>
          </p:cNvSpPr>
          <p:nvPr>
            <p:ph idx="1"/>
          </p:nvPr>
        </p:nvSpPr>
        <p:spPr/>
        <p:txBody>
          <a:bodyPr/>
          <a:lstStyle/>
          <a:p>
            <a:pPr>
              <a:buFont typeface="Wingdings" pitchFamily="2" charset="2"/>
              <a:buChar char="§"/>
            </a:pPr>
            <a:r>
              <a:rPr lang="en-US" dirty="0"/>
              <a:t>It is a group interview on a particular topic with open-ended discussions guided by the researcher</a:t>
            </a:r>
          </a:p>
          <a:p>
            <a:pPr>
              <a:buFont typeface="Wingdings" pitchFamily="2" charset="2"/>
              <a:buChar char="§"/>
            </a:pPr>
            <a:r>
              <a:rPr lang="en-US" dirty="0"/>
              <a:t>It has the potential to create awareness and empower participants</a:t>
            </a:r>
          </a:p>
          <a:p>
            <a:pPr>
              <a:buFont typeface="Wingdings" pitchFamily="2" charset="2"/>
              <a:buChar char="§"/>
            </a:pPr>
            <a:r>
              <a:rPr lang="en-US" dirty="0"/>
              <a:t>For efficiency, members should be at least 8 and at most 12 in number</a:t>
            </a:r>
          </a:p>
          <a:p>
            <a:pPr>
              <a:buFont typeface="Wingdings" pitchFamily="2" charset="2"/>
              <a:buChar char="§"/>
            </a:pPr>
            <a:r>
              <a:rPr lang="en-US" dirty="0"/>
              <a:t>Members should have similar characteristics</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69</a:t>
            </a:fld>
            <a:endParaRPr lang="en-US" dirty="0"/>
          </a:p>
        </p:txBody>
      </p:sp>
    </p:spTree>
    <p:extLst>
      <p:ext uri="{BB962C8B-B14F-4D97-AF65-F5344CB8AC3E}">
        <p14:creationId xmlns:p14="http://schemas.microsoft.com/office/powerpoint/2010/main" val="2234552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Background to the study</a:t>
            </a:r>
            <a:endParaRPr lang="en-GB" dirty="0"/>
          </a:p>
        </p:txBody>
      </p:sp>
      <p:sp>
        <p:nvSpPr>
          <p:cNvPr id="3" name="Content Placeholder 2"/>
          <p:cNvSpPr>
            <a:spLocks noGrp="1"/>
          </p:cNvSpPr>
          <p:nvPr>
            <p:ph idx="1"/>
          </p:nvPr>
        </p:nvSpPr>
        <p:spPr>
          <a:xfrm>
            <a:off x="0" y="1600200"/>
            <a:ext cx="9144000" cy="5257800"/>
          </a:xfrm>
        </p:spPr>
        <p:txBody>
          <a:bodyPr>
            <a:normAutofit/>
          </a:bodyPr>
          <a:lstStyle/>
          <a:p>
            <a:r>
              <a:rPr lang="en-US" dirty="0"/>
              <a:t>Researcher introduces </a:t>
            </a:r>
            <a:r>
              <a:rPr lang="en-US" b="1" dirty="0"/>
              <a:t>the subject of investigation</a:t>
            </a:r>
            <a:r>
              <a:rPr lang="en-US" dirty="0"/>
              <a:t> using all available facts and figures to establish its foundation. It is from </a:t>
            </a:r>
            <a:r>
              <a:rPr lang="en-US" b="1" dirty="0"/>
              <a:t>Global perspective to local overview</a:t>
            </a:r>
            <a:r>
              <a:rPr lang="en-US" dirty="0"/>
              <a:t>/history/emergence of the subject of the investigation. Explain the </a:t>
            </a:r>
            <a:r>
              <a:rPr lang="en-US" b="1" dirty="0"/>
              <a:t>particular circumstances surrounding the problem</a:t>
            </a:r>
            <a:r>
              <a:rPr lang="en-US" dirty="0"/>
              <a:t> (using evidences from the literature to backup various contentions). The background is a key component of the introductory chapter. It provides a full description of the research problem.</a:t>
            </a:r>
            <a:endParaRPr lang="en-GB" dirty="0"/>
          </a:p>
          <a:p>
            <a:endParaRPr lang="en-GB" dirty="0"/>
          </a:p>
        </p:txBody>
      </p:sp>
    </p:spTree>
    <p:extLst>
      <p:ext uri="{BB962C8B-B14F-4D97-AF65-F5344CB8AC3E}">
        <p14:creationId xmlns:p14="http://schemas.microsoft.com/office/powerpoint/2010/main" val="9142811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group characteristics</a:t>
            </a:r>
            <a:endParaRPr lang="en-US" dirty="0"/>
          </a:p>
        </p:txBody>
      </p:sp>
      <p:sp>
        <p:nvSpPr>
          <p:cNvPr id="3" name="Text Placeholder 2"/>
          <p:cNvSpPr>
            <a:spLocks noGrp="1"/>
          </p:cNvSpPr>
          <p:nvPr>
            <p:ph type="body" idx="1"/>
          </p:nvPr>
        </p:nvSpPr>
        <p:spPr/>
        <p:txBody>
          <a:bodyPr/>
          <a:lstStyle/>
          <a:p>
            <a:r>
              <a:rPr lang="en-US" dirty="0"/>
              <a:t>Homogenous characteristics</a:t>
            </a:r>
          </a:p>
        </p:txBody>
      </p:sp>
      <p:sp>
        <p:nvSpPr>
          <p:cNvPr id="4" name="Content Placeholder 3"/>
          <p:cNvSpPr>
            <a:spLocks noGrp="1"/>
          </p:cNvSpPr>
          <p:nvPr>
            <p:ph sz="half" idx="2"/>
          </p:nvPr>
        </p:nvSpPr>
        <p:spPr/>
        <p:txBody>
          <a:bodyPr/>
          <a:lstStyle/>
          <a:p>
            <a:pPr>
              <a:buFont typeface="Wingdings" pitchFamily="2" charset="2"/>
              <a:buChar char="§"/>
            </a:pPr>
            <a:r>
              <a:rPr lang="en-US" dirty="0"/>
              <a:t>Members have common background which</a:t>
            </a:r>
          </a:p>
          <a:p>
            <a:pPr lvl="1">
              <a:buFont typeface="Wingdings" pitchFamily="2" charset="2"/>
              <a:buChar char="ü"/>
            </a:pPr>
            <a:r>
              <a:rPr lang="en-US" dirty="0"/>
              <a:t>Facilitates communication</a:t>
            </a:r>
          </a:p>
          <a:p>
            <a:pPr lvl="1">
              <a:buFont typeface="Wingdings" pitchFamily="2" charset="2"/>
              <a:buChar char="ü"/>
            </a:pPr>
            <a:r>
              <a:rPr lang="en-US" dirty="0"/>
              <a:t>Promotes an exchange of ideas and experiences</a:t>
            </a:r>
          </a:p>
          <a:p>
            <a:pPr lvl="1">
              <a:buFont typeface="Wingdings" pitchFamily="2" charset="2"/>
              <a:buChar char="ü"/>
            </a:pPr>
            <a:r>
              <a:rPr lang="en-US" dirty="0"/>
              <a:t>Gives a sense of safety in expressing concerns</a:t>
            </a:r>
          </a:p>
          <a:p>
            <a:pPr lvl="1">
              <a:buFont typeface="Wingdings" pitchFamily="2" charset="2"/>
              <a:buChar char="ü"/>
            </a:pPr>
            <a:r>
              <a:rPr lang="en-US" dirty="0"/>
              <a:t>May result in a lot of similarities</a:t>
            </a:r>
          </a:p>
          <a:p>
            <a:endParaRPr lang="en-US" dirty="0"/>
          </a:p>
        </p:txBody>
      </p:sp>
      <p:sp>
        <p:nvSpPr>
          <p:cNvPr id="5" name="Text Placeholder 4"/>
          <p:cNvSpPr>
            <a:spLocks noGrp="1"/>
          </p:cNvSpPr>
          <p:nvPr>
            <p:ph type="body" sz="quarter" idx="3"/>
          </p:nvPr>
        </p:nvSpPr>
        <p:spPr/>
        <p:txBody>
          <a:bodyPr/>
          <a:lstStyle/>
          <a:p>
            <a:r>
              <a:rPr lang="en-US" dirty="0"/>
              <a:t>Heterogeneous characteristics</a:t>
            </a:r>
          </a:p>
        </p:txBody>
      </p:sp>
      <p:sp>
        <p:nvSpPr>
          <p:cNvPr id="6" name="Content Placeholder 5"/>
          <p:cNvSpPr>
            <a:spLocks noGrp="1"/>
          </p:cNvSpPr>
          <p:nvPr>
            <p:ph sz="quarter" idx="4"/>
          </p:nvPr>
        </p:nvSpPr>
        <p:spPr/>
        <p:txBody>
          <a:bodyPr/>
          <a:lstStyle/>
          <a:p>
            <a:pPr>
              <a:buFont typeface="Wingdings" pitchFamily="2" charset="2"/>
              <a:buChar char="§"/>
            </a:pPr>
            <a:r>
              <a:rPr lang="en-US" dirty="0"/>
              <a:t>Members have different backgrounds which </a:t>
            </a:r>
          </a:p>
          <a:p>
            <a:pPr lvl="1">
              <a:buFont typeface="Wingdings" pitchFamily="2" charset="2"/>
              <a:buChar char="ü"/>
            </a:pPr>
            <a:r>
              <a:rPr lang="en-US" dirty="0"/>
              <a:t>Can stimulate and enrich the discussion</a:t>
            </a:r>
          </a:p>
          <a:p>
            <a:pPr lvl="1">
              <a:buFont typeface="Wingdings" pitchFamily="2" charset="2"/>
              <a:buChar char="ü"/>
            </a:pPr>
            <a:r>
              <a:rPr lang="en-US" dirty="0"/>
              <a:t>May risk power imbalances</a:t>
            </a:r>
          </a:p>
          <a:p>
            <a:pPr lvl="1">
              <a:buFont typeface="Wingdings" pitchFamily="2" charset="2"/>
              <a:buChar char="ü"/>
            </a:pPr>
            <a:r>
              <a:rPr lang="en-US" dirty="0"/>
              <a:t>Can lead to lack of respect for opinions expressed by other members</a:t>
            </a:r>
          </a:p>
          <a:p>
            <a:pPr lvl="1">
              <a:buFont typeface="Wingdings" pitchFamily="2" charset="2"/>
              <a:buChar char="ü"/>
            </a:pPr>
            <a:r>
              <a:rPr lang="en-US" dirty="0"/>
              <a:t>Can lead to a dominant participant destroying the group process</a:t>
            </a:r>
          </a:p>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r>
              <a:rPr lang="en-US"/>
              <a:t>Slide </a:t>
            </a:r>
            <a:fld id="{FD3DDBF2-094B-4CA4-965C-FB22D307DBD7}" type="slidenum">
              <a:rPr lang="en-US" smtClean="0"/>
              <a:pPr/>
              <a:t>70</a:t>
            </a:fld>
            <a:endParaRPr lang="en-US" dirty="0"/>
          </a:p>
        </p:txBody>
      </p:sp>
    </p:spTree>
    <p:extLst>
      <p:ext uri="{BB962C8B-B14F-4D97-AF65-F5344CB8AC3E}">
        <p14:creationId xmlns:p14="http://schemas.microsoft.com/office/powerpoint/2010/main" val="24660873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some of the advantages of focus group interviews?</a:t>
            </a:r>
            <a:endParaRPr lang="en-US" dirty="0"/>
          </a:p>
        </p:txBody>
      </p:sp>
      <p:sp>
        <p:nvSpPr>
          <p:cNvPr id="3" name="Footer Placeholder 2"/>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71</a:t>
            </a:fld>
            <a:endParaRPr lang="en-US" dirty="0"/>
          </a:p>
        </p:txBody>
      </p:sp>
      <p:pic>
        <p:nvPicPr>
          <p:cNvPr id="5" name="Picture 7" descr="http://www.sswm.info/sites/default/files/toolbox/SCHISTIOMASIS%20RESEARCH%20GROUP%202004%20Focus%20Group.png"/>
          <p:cNvPicPr>
            <a:picLocks noChangeAspect="1" noChangeArrowheads="1"/>
          </p:cNvPicPr>
          <p:nvPr/>
        </p:nvPicPr>
        <p:blipFill>
          <a:blip r:embed="rId2" cstate="print"/>
          <a:srcRect/>
          <a:stretch>
            <a:fillRect/>
          </a:stretch>
        </p:blipFill>
        <p:spPr bwMode="auto">
          <a:xfrm>
            <a:off x="381000" y="1600200"/>
            <a:ext cx="8382000" cy="4572000"/>
          </a:xfrm>
          <a:prstGeom prst="rect">
            <a:avLst/>
          </a:prstGeom>
          <a:noFill/>
          <a:ln w="9525">
            <a:noFill/>
            <a:miter lim="800000"/>
            <a:headEnd/>
            <a:tailEnd/>
          </a:ln>
        </p:spPr>
      </p:pic>
    </p:spTree>
    <p:extLst>
      <p:ext uri="{BB962C8B-B14F-4D97-AF65-F5344CB8AC3E}">
        <p14:creationId xmlns:p14="http://schemas.microsoft.com/office/powerpoint/2010/main" val="1575541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of focus group discussions</a:t>
            </a:r>
          </a:p>
        </p:txBody>
      </p:sp>
      <p:sp>
        <p:nvSpPr>
          <p:cNvPr id="3" name="Content Placeholder 2"/>
          <p:cNvSpPr>
            <a:spLocks noGrp="1"/>
          </p:cNvSpPr>
          <p:nvPr>
            <p:ph idx="1"/>
          </p:nvPr>
        </p:nvSpPr>
        <p:spPr/>
        <p:txBody>
          <a:bodyPr/>
          <a:lstStyle/>
          <a:p>
            <a:pPr>
              <a:buFont typeface="Wingdings" pitchFamily="2" charset="2"/>
              <a:buChar char="§"/>
            </a:pPr>
            <a:r>
              <a:rPr lang="en-US" dirty="0"/>
              <a:t>Focus group discussion is an efficient method for qualitative data collection</a:t>
            </a:r>
          </a:p>
          <a:p>
            <a:pPr>
              <a:buFont typeface="Wingdings" pitchFamily="2" charset="2"/>
              <a:buChar char="§"/>
            </a:pPr>
            <a:r>
              <a:rPr lang="en-US" dirty="0"/>
              <a:t>It is relatively less expensive and flexible</a:t>
            </a:r>
          </a:p>
          <a:p>
            <a:pPr>
              <a:buFont typeface="Wingdings" pitchFamily="2" charset="2"/>
              <a:buChar char="§"/>
            </a:pPr>
            <a:r>
              <a:rPr lang="en-US" dirty="0"/>
              <a:t>Participants are empowered and able to make comments in their own words</a:t>
            </a:r>
          </a:p>
          <a:p>
            <a:pPr>
              <a:buFont typeface="Wingdings" pitchFamily="2" charset="2"/>
              <a:buChar char="§"/>
            </a:pPr>
            <a:r>
              <a:rPr lang="en-US" dirty="0"/>
              <a:t>Contributions can be encouraged from people who are reluctant to be interviewed individually</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72</a:t>
            </a:fld>
            <a:endParaRPr lang="en-US" dirty="0"/>
          </a:p>
        </p:txBody>
      </p:sp>
    </p:spTree>
    <p:extLst>
      <p:ext uri="{BB962C8B-B14F-4D97-AF65-F5344CB8AC3E}">
        <p14:creationId xmlns:p14="http://schemas.microsoft.com/office/powerpoint/2010/main" val="4017045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Disadvantages of focus group discussions</a:t>
            </a:r>
          </a:p>
        </p:txBody>
      </p:sp>
      <p:sp>
        <p:nvSpPr>
          <p:cNvPr id="3" name="Content Placeholder 2"/>
          <p:cNvSpPr>
            <a:spLocks noGrp="1"/>
          </p:cNvSpPr>
          <p:nvPr>
            <p:ph idx="1"/>
          </p:nvPr>
        </p:nvSpPr>
        <p:spPr/>
        <p:txBody>
          <a:bodyPr/>
          <a:lstStyle/>
          <a:p>
            <a:pPr>
              <a:buFont typeface="Wingdings" pitchFamily="2" charset="2"/>
              <a:buChar char="§"/>
            </a:pPr>
            <a:r>
              <a:rPr lang="en-US" dirty="0"/>
              <a:t>Only few questions can be asked</a:t>
            </a:r>
          </a:p>
          <a:p>
            <a:pPr>
              <a:buFont typeface="Wingdings" pitchFamily="2" charset="2"/>
              <a:buChar char="§"/>
            </a:pPr>
            <a:r>
              <a:rPr lang="en-US" dirty="0"/>
              <a:t>Requires expertise to facilitate the group</a:t>
            </a:r>
          </a:p>
          <a:p>
            <a:pPr>
              <a:buFont typeface="Wingdings" pitchFamily="2" charset="2"/>
              <a:buChar char="§"/>
            </a:pPr>
            <a:r>
              <a:rPr lang="en-US" dirty="0"/>
              <a:t>Conflicts may arise</a:t>
            </a:r>
          </a:p>
          <a:p>
            <a:pPr>
              <a:buFont typeface="Wingdings" pitchFamily="2" charset="2"/>
              <a:buChar char="§"/>
            </a:pPr>
            <a:r>
              <a:rPr lang="en-US" dirty="0"/>
              <a:t>Confidentiality may be a problem among participants</a:t>
            </a:r>
          </a:p>
          <a:p>
            <a:pPr>
              <a:buFont typeface="Wingdings" pitchFamily="2" charset="2"/>
              <a:buChar char="§"/>
            </a:pPr>
            <a:r>
              <a:rPr lang="en-US" dirty="0"/>
              <a:t>Results cannot be generalized because they are not representative of the population</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73</a:t>
            </a:fld>
            <a:endParaRPr lang="en-US" dirty="0"/>
          </a:p>
        </p:txBody>
      </p:sp>
    </p:spTree>
    <p:extLst>
      <p:ext uri="{BB962C8B-B14F-4D97-AF65-F5344CB8AC3E}">
        <p14:creationId xmlns:p14="http://schemas.microsoft.com/office/powerpoint/2010/main" val="35552367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1556792"/>
            <a:ext cx="9144000" cy="4525963"/>
          </a:xfrm>
        </p:spPr>
        <p:txBody>
          <a:bodyPr/>
          <a:lstStyle/>
          <a:p>
            <a:pPr marL="0" indent="0">
              <a:buNone/>
            </a:pPr>
            <a:endParaRPr lang="en-US" b="1" dirty="0"/>
          </a:p>
          <a:p>
            <a:pPr marL="0" indent="0">
              <a:buNone/>
            </a:pPr>
            <a:endParaRPr lang="en-US" b="1" dirty="0"/>
          </a:p>
          <a:p>
            <a:pPr marL="0" indent="0">
              <a:buNone/>
            </a:pPr>
            <a:r>
              <a:rPr lang="en-US" b="1" dirty="0"/>
              <a:t>             SURVEYS AND QUESTIONNAIRES</a:t>
            </a:r>
            <a:endParaRPr lang="en-GB" b="1" dirty="0"/>
          </a:p>
        </p:txBody>
      </p:sp>
    </p:spTree>
    <p:extLst>
      <p:ext uri="{BB962C8B-B14F-4D97-AF65-F5344CB8AC3E}">
        <p14:creationId xmlns:p14="http://schemas.microsoft.com/office/powerpoint/2010/main" val="534142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Content Placeholder 2"/>
          <p:cNvSpPr>
            <a:spLocks noGrp="1"/>
          </p:cNvSpPr>
          <p:nvPr>
            <p:ph idx="1"/>
          </p:nvPr>
        </p:nvSpPr>
        <p:spPr>
          <a:xfrm>
            <a:off x="304800" y="1752600"/>
            <a:ext cx="7924800" cy="4724400"/>
          </a:xfrm>
        </p:spPr>
        <p:txBody>
          <a:bodyPr>
            <a:normAutofit/>
          </a:bodyPr>
          <a:lstStyle/>
          <a:p>
            <a:pPr>
              <a:buFont typeface="Wingdings" pitchFamily="2" charset="2"/>
              <a:buChar char="§"/>
            </a:pPr>
            <a:r>
              <a:rPr lang="en-US" sz="2400" dirty="0"/>
              <a:t>A survey is a document designed to obtain information about the prevalence, distribution, and interrelations of variables in a population (</a:t>
            </a:r>
            <a:r>
              <a:rPr lang="en-US" sz="2400" dirty="0" err="1"/>
              <a:t>Polit</a:t>
            </a:r>
            <a:r>
              <a:rPr lang="en-US" sz="2400" dirty="0"/>
              <a:t> &amp; Beck, 2008)</a:t>
            </a:r>
          </a:p>
          <a:p>
            <a:pPr>
              <a:buFont typeface="Wingdings" pitchFamily="2" charset="2"/>
              <a:buChar char="§"/>
            </a:pPr>
            <a:r>
              <a:rPr lang="en-US" sz="2400" dirty="0"/>
              <a:t>Surveys use quantitative designs and involve the selection of representative samples of individuals from known populations</a:t>
            </a:r>
          </a:p>
          <a:p>
            <a:pPr>
              <a:buNone/>
            </a:pPr>
            <a:endParaRPr lang="en-US" sz="2400" dirty="0"/>
          </a:p>
        </p:txBody>
      </p:sp>
      <p:pic>
        <p:nvPicPr>
          <p:cNvPr id="4" name="Picture 3"/>
          <p:cNvPicPr>
            <a:picLocks noChangeAspect="1"/>
          </p:cNvPicPr>
          <p:nvPr/>
        </p:nvPicPr>
        <p:blipFill>
          <a:blip r:embed="rId2" cstate="print"/>
          <a:stretch>
            <a:fillRect/>
          </a:stretch>
        </p:blipFill>
        <p:spPr>
          <a:xfrm>
            <a:off x="7010400" y="5652052"/>
            <a:ext cx="2133600" cy="1205948"/>
          </a:xfrm>
          <a:prstGeom prst="rect">
            <a:avLst/>
          </a:prstGeom>
          <a:ln>
            <a:noFill/>
          </a:ln>
          <a:effectLst>
            <a:softEdge rad="112500"/>
          </a:effectLst>
        </p:spPr>
      </p:pic>
      <p:sp>
        <p:nvSpPr>
          <p:cNvPr id="7" name="Footer Placeholder 6"/>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8" name="Slide Number Placeholder 7"/>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75</a:t>
            </a:fld>
            <a:endParaRPr lang="en-US" dirty="0"/>
          </a:p>
        </p:txBody>
      </p:sp>
    </p:spTree>
    <p:extLst>
      <p:ext uri="{BB962C8B-B14F-4D97-AF65-F5344CB8AC3E}">
        <p14:creationId xmlns:p14="http://schemas.microsoft.com/office/powerpoint/2010/main" val="7765916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surveys</a:t>
            </a:r>
          </a:p>
        </p:txBody>
      </p:sp>
      <p:sp>
        <p:nvSpPr>
          <p:cNvPr id="3" name="Content Placeholder 2"/>
          <p:cNvSpPr>
            <a:spLocks noGrp="1"/>
          </p:cNvSpPr>
          <p:nvPr>
            <p:ph idx="1"/>
          </p:nvPr>
        </p:nvSpPr>
        <p:spPr/>
        <p:txBody>
          <a:bodyPr/>
          <a:lstStyle/>
          <a:p>
            <a:pPr>
              <a:buFont typeface="Wingdings" pitchFamily="2" charset="2"/>
              <a:buChar char="§"/>
            </a:pPr>
            <a:r>
              <a:rPr lang="en-US" dirty="0"/>
              <a:t>Surveys generate large amounts of data</a:t>
            </a:r>
          </a:p>
          <a:p>
            <a:pPr>
              <a:buFont typeface="Wingdings" pitchFamily="2" charset="2"/>
              <a:buChar char="§"/>
            </a:pPr>
            <a:r>
              <a:rPr lang="en-US" dirty="0"/>
              <a:t>They provide simple and straightforward approach to the study of the problem of interest</a:t>
            </a:r>
          </a:p>
          <a:p>
            <a:pPr>
              <a:buFont typeface="Wingdings" pitchFamily="2" charset="2"/>
              <a:buChar char="§"/>
            </a:pPr>
            <a:r>
              <a:rPr lang="en-US" dirty="0"/>
              <a:t>Reliability is more straightforward because the questions are standardized, carefully worded, and piloted prior to data collection </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76</a:t>
            </a:fld>
            <a:endParaRPr lang="en-US" dirty="0"/>
          </a:p>
        </p:txBody>
      </p:sp>
    </p:spTree>
    <p:extLst>
      <p:ext uri="{BB962C8B-B14F-4D97-AF65-F5344CB8AC3E}">
        <p14:creationId xmlns:p14="http://schemas.microsoft.com/office/powerpoint/2010/main" val="774844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surveys</a:t>
            </a:r>
          </a:p>
        </p:txBody>
      </p:sp>
      <p:sp>
        <p:nvSpPr>
          <p:cNvPr id="3" name="Content Placeholder 2"/>
          <p:cNvSpPr>
            <a:spLocks noGrp="1"/>
          </p:cNvSpPr>
          <p:nvPr>
            <p:ph idx="1"/>
          </p:nvPr>
        </p:nvSpPr>
        <p:spPr/>
        <p:txBody>
          <a:bodyPr/>
          <a:lstStyle/>
          <a:p>
            <a:pPr>
              <a:buFont typeface="Wingdings" pitchFamily="2" charset="2"/>
              <a:buChar char="§"/>
            </a:pPr>
            <a:r>
              <a:rPr lang="en-US" dirty="0"/>
              <a:t>Data are affected by the characteristics of the participants </a:t>
            </a:r>
            <a:r>
              <a:rPr lang="en-US" dirty="0" err="1"/>
              <a:t>e.g</a:t>
            </a:r>
            <a:r>
              <a:rPr lang="en-US" dirty="0"/>
              <a:t> knowledge, memory, experience etc.</a:t>
            </a:r>
          </a:p>
          <a:p>
            <a:pPr>
              <a:buFont typeface="Wingdings" pitchFamily="2" charset="2"/>
              <a:buChar char="§"/>
            </a:pPr>
            <a:r>
              <a:rPr lang="en-US" dirty="0"/>
              <a:t>Social desirability response bias is high, that is, people responding in a way that portray their good characteristics, </a:t>
            </a:r>
            <a:r>
              <a:rPr lang="en-US" dirty="0" err="1"/>
              <a:t>e.g</a:t>
            </a:r>
            <a:r>
              <a:rPr lang="en-US" dirty="0"/>
              <a:t> good attitudes</a:t>
            </a:r>
          </a:p>
          <a:p>
            <a:pPr>
              <a:buFont typeface="Wingdings" pitchFamily="2" charset="2"/>
              <a:buChar char="§"/>
            </a:pPr>
            <a:r>
              <a:rPr lang="en-US" dirty="0"/>
              <a:t>Survey questions may be misunderstood</a:t>
            </a:r>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77</a:t>
            </a:fld>
            <a:endParaRPr lang="en-US" dirty="0"/>
          </a:p>
        </p:txBody>
      </p:sp>
    </p:spTree>
    <p:extLst>
      <p:ext uri="{BB962C8B-B14F-4D97-AF65-F5344CB8AC3E}">
        <p14:creationId xmlns:p14="http://schemas.microsoft.com/office/powerpoint/2010/main" val="7693175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questionnaire?</a:t>
            </a:r>
          </a:p>
        </p:txBody>
      </p:sp>
      <p:sp>
        <p:nvSpPr>
          <p:cNvPr id="3" name="Footer Placeholder 2"/>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4" name="Slide Number Placeholder 3"/>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78</a:t>
            </a:fld>
            <a:endParaRPr lang="en-US" dirty="0"/>
          </a:p>
        </p:txBody>
      </p:sp>
      <p:pic>
        <p:nvPicPr>
          <p:cNvPr id="5" name="Picture 8" descr="http://www.beliefnet.com/columnists/depressionhelp/files/2015/07/a1.jpg"/>
          <p:cNvPicPr>
            <a:picLocks noChangeAspect="1" noChangeArrowheads="1"/>
          </p:cNvPicPr>
          <p:nvPr/>
        </p:nvPicPr>
        <p:blipFill>
          <a:blip r:embed="rId2" cstate="print"/>
          <a:srcRect/>
          <a:stretch>
            <a:fillRect/>
          </a:stretch>
        </p:blipFill>
        <p:spPr bwMode="auto">
          <a:xfrm>
            <a:off x="381000" y="1752600"/>
            <a:ext cx="8305800" cy="4343400"/>
          </a:xfrm>
          <a:prstGeom prst="rect">
            <a:avLst/>
          </a:prstGeom>
          <a:noFill/>
          <a:ln w="9525">
            <a:noFill/>
            <a:miter lim="800000"/>
            <a:headEnd/>
            <a:tailEnd/>
          </a:ln>
        </p:spPr>
      </p:pic>
    </p:spTree>
    <p:extLst>
      <p:ext uri="{BB962C8B-B14F-4D97-AF65-F5344CB8AC3E}">
        <p14:creationId xmlns:p14="http://schemas.microsoft.com/office/powerpoint/2010/main" val="25834449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Questionnaire</a:t>
            </a:r>
          </a:p>
        </p:txBody>
      </p:sp>
      <p:sp>
        <p:nvSpPr>
          <p:cNvPr id="3" name="Content Placeholder 2"/>
          <p:cNvSpPr>
            <a:spLocks noGrp="1"/>
          </p:cNvSpPr>
          <p:nvPr>
            <p:ph idx="1"/>
          </p:nvPr>
        </p:nvSpPr>
        <p:spPr>
          <a:xfrm>
            <a:off x="304800" y="1752600"/>
            <a:ext cx="7924800" cy="4724400"/>
          </a:xfrm>
        </p:spPr>
        <p:txBody>
          <a:bodyPr>
            <a:normAutofit/>
          </a:bodyPr>
          <a:lstStyle/>
          <a:p>
            <a:pPr>
              <a:buFont typeface="Wingdings" pitchFamily="2" charset="2"/>
              <a:buChar char="§"/>
            </a:pPr>
            <a:r>
              <a:rPr lang="en-US" sz="2400" dirty="0"/>
              <a:t>Is a data collection instrument consisting of close-ended and/or open-ended questions</a:t>
            </a:r>
          </a:p>
          <a:p>
            <a:pPr>
              <a:buFont typeface="Wingdings" pitchFamily="2" charset="2"/>
              <a:buChar char="§"/>
            </a:pPr>
            <a:r>
              <a:rPr lang="en-US" sz="2400" dirty="0"/>
              <a:t>The choice of questions depends on the purpose of the research</a:t>
            </a:r>
          </a:p>
          <a:p>
            <a:pPr>
              <a:buFont typeface="Wingdings" pitchFamily="2" charset="2"/>
              <a:buChar char="§"/>
            </a:pPr>
            <a:r>
              <a:rPr lang="en-US" sz="2400" dirty="0"/>
              <a:t>The main purpose of a questionnaire is to communicate with the respondent</a:t>
            </a:r>
          </a:p>
          <a:p>
            <a:pPr>
              <a:buNone/>
            </a:pPr>
            <a:endParaRPr lang="en-US" sz="2400" dirty="0"/>
          </a:p>
        </p:txBody>
      </p:sp>
      <p:pic>
        <p:nvPicPr>
          <p:cNvPr id="4" name="Picture 3"/>
          <p:cNvPicPr>
            <a:picLocks noChangeAspect="1"/>
          </p:cNvPicPr>
          <p:nvPr/>
        </p:nvPicPr>
        <p:blipFill>
          <a:blip r:embed="rId2" cstate="print"/>
          <a:stretch>
            <a:fillRect/>
          </a:stretch>
        </p:blipFill>
        <p:spPr>
          <a:xfrm>
            <a:off x="7010400" y="5652052"/>
            <a:ext cx="2133600" cy="1205948"/>
          </a:xfrm>
          <a:prstGeom prst="rect">
            <a:avLst/>
          </a:prstGeom>
          <a:ln>
            <a:noFill/>
          </a:ln>
          <a:effectLst>
            <a:softEdge rad="112500"/>
          </a:effectLst>
        </p:spPr>
      </p:pic>
      <p:sp>
        <p:nvSpPr>
          <p:cNvPr id="7" name="Footer Placeholder 6"/>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8" name="Slide Number Placeholder 7"/>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79</a:t>
            </a:fld>
            <a:endParaRPr lang="en-US" dirty="0"/>
          </a:p>
        </p:txBody>
      </p:sp>
    </p:spTree>
    <p:extLst>
      <p:ext uri="{BB962C8B-B14F-4D97-AF65-F5344CB8AC3E}">
        <p14:creationId xmlns:p14="http://schemas.microsoft.com/office/powerpoint/2010/main" val="51256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Background language </a:t>
            </a:r>
            <a:endParaRPr lang="en-GB"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pPr marL="0" indent="0">
              <a:buNone/>
            </a:pPr>
            <a:r>
              <a:rPr lang="en-US" dirty="0"/>
              <a:t>1. Globally, clinicians and researchers have... </a:t>
            </a:r>
            <a:endParaRPr lang="en-GB" dirty="0"/>
          </a:p>
          <a:p>
            <a:pPr marL="0" indent="0">
              <a:buNone/>
            </a:pPr>
            <a:r>
              <a:rPr lang="en-US" dirty="0"/>
              <a:t>2. The world over, (...) has been found to .... </a:t>
            </a:r>
            <a:endParaRPr lang="en-GB" dirty="0"/>
          </a:p>
          <a:p>
            <a:pPr marL="0" indent="0">
              <a:buNone/>
            </a:pPr>
            <a:r>
              <a:rPr lang="en-US" dirty="0"/>
              <a:t>3. Advances in the biomedical and behavioral sciences have..... </a:t>
            </a:r>
            <a:endParaRPr lang="en-GB" dirty="0"/>
          </a:p>
          <a:p>
            <a:pPr marL="0" indent="0">
              <a:buNone/>
            </a:pPr>
            <a:r>
              <a:rPr lang="en-US" dirty="0"/>
              <a:t>4. Global statistics have shown that..... </a:t>
            </a:r>
            <a:endParaRPr lang="en-GB" dirty="0"/>
          </a:p>
          <a:p>
            <a:pPr marL="0" indent="0">
              <a:buNone/>
            </a:pPr>
            <a:r>
              <a:rPr lang="en-US" dirty="0"/>
              <a:t>5. Congruent to global statistics, Ghana has... </a:t>
            </a:r>
            <a:endParaRPr lang="en-GB" dirty="0"/>
          </a:p>
          <a:p>
            <a:pPr marL="0" indent="0">
              <a:buNone/>
            </a:pPr>
            <a:r>
              <a:rPr lang="en-US" dirty="0"/>
              <a:t>6. The (....) reports that...... </a:t>
            </a:r>
            <a:endParaRPr lang="en-GB" dirty="0"/>
          </a:p>
          <a:p>
            <a:pPr marL="0" indent="0">
              <a:buNone/>
            </a:pPr>
            <a:r>
              <a:rPr lang="en-US" dirty="0"/>
              <a:t>7. Findings from ....have shown that.... </a:t>
            </a:r>
            <a:endParaRPr lang="en-GB" dirty="0"/>
          </a:p>
          <a:p>
            <a:pPr marL="0" indent="0">
              <a:buNone/>
            </a:pPr>
            <a:r>
              <a:rPr lang="en-US" dirty="0"/>
              <a:t>8. Previous research revealed that… </a:t>
            </a:r>
            <a:endParaRPr lang="en-GB" dirty="0"/>
          </a:p>
          <a:p>
            <a:pPr marL="0" indent="0">
              <a:buNone/>
            </a:pPr>
            <a:r>
              <a:rPr lang="en-US" dirty="0"/>
              <a:t>9. Many a study has shown that… </a:t>
            </a:r>
            <a:endParaRPr lang="en-GB" dirty="0"/>
          </a:p>
          <a:p>
            <a:pPr marL="0" indent="0">
              <a:buNone/>
            </a:pPr>
            <a:r>
              <a:rPr lang="en-US" dirty="0"/>
              <a:t>10. A wealth of research has demonstrated that… </a:t>
            </a:r>
            <a:endParaRPr lang="en-GB" dirty="0"/>
          </a:p>
          <a:p>
            <a:pPr marL="0" indent="0">
              <a:buNone/>
            </a:pPr>
            <a:r>
              <a:rPr lang="en-US" dirty="0"/>
              <a:t>11. Prior research demonstrates that… </a:t>
            </a:r>
            <a:endParaRPr lang="en-GB" dirty="0"/>
          </a:p>
          <a:p>
            <a:pPr marL="0" indent="0">
              <a:buNone/>
            </a:pPr>
            <a:r>
              <a:rPr lang="en-US" dirty="0"/>
              <a:t>12. Over the past decade, researchers have…</a:t>
            </a:r>
            <a:endParaRPr lang="en-GB" dirty="0"/>
          </a:p>
          <a:p>
            <a:endParaRPr lang="en-GB" dirty="0"/>
          </a:p>
        </p:txBody>
      </p:sp>
    </p:spTree>
    <p:extLst>
      <p:ext uri="{BB962C8B-B14F-4D97-AF65-F5344CB8AC3E}">
        <p14:creationId xmlns:p14="http://schemas.microsoft.com/office/powerpoint/2010/main" val="35440822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Types of Questionnaires </a:t>
            </a:r>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pPr algn="just"/>
            <a:r>
              <a:rPr lang="en-GB" b="1" dirty="0"/>
              <a:t>Dichotomous Questions: </a:t>
            </a:r>
            <a:r>
              <a:rPr lang="en-GB" dirty="0"/>
              <a:t>The dichotomous question is generally a “yes/no” close-ended question. This question is generally used in case of the need of basic validation. It is the easiest form of a questionnaire. </a:t>
            </a:r>
          </a:p>
          <a:p>
            <a:pPr algn="just"/>
            <a:r>
              <a:rPr lang="en-GB" b="1" dirty="0"/>
              <a:t>Multiple-Choice Questions: </a:t>
            </a:r>
            <a:r>
              <a:rPr lang="en-GB" dirty="0"/>
              <a:t>Multiple-choice questions are a close-ended question type in which a respondent has to select one (single select multiple choice question) or many (multi select multiple choice question) responses from a given list of options. </a:t>
            </a:r>
          </a:p>
          <a:p>
            <a:pPr algn="just"/>
            <a:r>
              <a:rPr lang="en-GB" dirty="0"/>
              <a:t>The multiple choice question is consisted of an incomplete stem (question), right answer or answers, incorrect answers, close alternatives and distractors. Not all questions would have all of the above and these guidelines can be used as deemed fit or that best matches the expected outcome of the question.</a:t>
            </a:r>
          </a:p>
          <a:p>
            <a:endParaRPr lang="en-GB" dirty="0"/>
          </a:p>
        </p:txBody>
      </p:sp>
    </p:spTree>
    <p:extLst>
      <p:ext uri="{BB962C8B-B14F-4D97-AF65-F5344CB8AC3E}">
        <p14:creationId xmlns:p14="http://schemas.microsoft.com/office/powerpoint/2010/main" val="1716808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200000"/>
              </a:lnSpc>
              <a:spcBef>
                <a:spcPct val="20000"/>
              </a:spcBef>
            </a:pPr>
            <a:r>
              <a:rPr lang="en-GB" sz="2500" b="1" dirty="0">
                <a:solidFill>
                  <a:prstClr val="black"/>
                </a:solidFill>
                <a:latin typeface="Times New Roman"/>
                <a:ea typeface="Calibri"/>
                <a:cs typeface="Times New Roman"/>
              </a:rPr>
              <a:t>Advantages of dichotomous and Multiple Choice questions </a:t>
            </a:r>
            <a:endParaRPr lang="en-GB" dirty="0"/>
          </a:p>
        </p:txBody>
      </p:sp>
      <p:sp>
        <p:nvSpPr>
          <p:cNvPr id="3" name="Content Placeholder 2"/>
          <p:cNvSpPr>
            <a:spLocks noGrp="1"/>
          </p:cNvSpPr>
          <p:nvPr>
            <p:ph idx="1"/>
          </p:nvPr>
        </p:nvSpPr>
        <p:spPr>
          <a:xfrm>
            <a:off x="0" y="1600200"/>
            <a:ext cx="9036496" cy="5257800"/>
          </a:xfrm>
        </p:spPr>
        <p:txBody>
          <a:bodyPr>
            <a:normAutofit fontScale="92500" lnSpcReduction="20000"/>
          </a:bodyPr>
          <a:lstStyle/>
          <a:p>
            <a:pPr algn="just">
              <a:lnSpc>
                <a:spcPct val="200000"/>
              </a:lnSpc>
              <a:spcAft>
                <a:spcPts val="0"/>
              </a:spcAft>
            </a:pPr>
            <a:r>
              <a:rPr lang="en-GB" dirty="0">
                <a:latin typeface="Times New Roman"/>
                <a:ea typeface="Calibri"/>
                <a:cs typeface="Times New Roman"/>
              </a:rPr>
              <a:t>Multiple choice or closed ended questions are easy to handle, simple to answer, quick and relatively less expensive to analyse.</a:t>
            </a:r>
            <a:endParaRPr lang="en-GB" sz="2800" dirty="0">
              <a:ea typeface="Calibri"/>
              <a:cs typeface="Times New Roman"/>
            </a:endParaRPr>
          </a:p>
          <a:p>
            <a:pPr algn="just">
              <a:lnSpc>
                <a:spcPct val="200000"/>
              </a:lnSpc>
              <a:spcAft>
                <a:spcPts val="0"/>
              </a:spcAft>
            </a:pPr>
            <a:r>
              <a:rPr lang="en-GB" dirty="0">
                <a:latin typeface="Times New Roman"/>
                <a:ea typeface="Calibri"/>
                <a:cs typeface="Times New Roman"/>
              </a:rPr>
              <a:t>They are most amenable to statistical analysis.</a:t>
            </a:r>
            <a:endParaRPr lang="en-GB" sz="2800" dirty="0">
              <a:ea typeface="Calibri"/>
              <a:cs typeface="Times New Roman"/>
            </a:endParaRPr>
          </a:p>
          <a:p>
            <a:pPr algn="just">
              <a:lnSpc>
                <a:spcPct val="200000"/>
              </a:lnSpc>
              <a:spcAft>
                <a:spcPts val="0"/>
              </a:spcAft>
            </a:pPr>
            <a:r>
              <a:rPr lang="en-GB" dirty="0">
                <a:latin typeface="Times New Roman"/>
                <a:ea typeface="Calibri"/>
                <a:cs typeface="Times New Roman"/>
              </a:rPr>
              <a:t> Sometimes, the provision of alternative replies helps to make clear the meaning of the question. </a:t>
            </a:r>
            <a:endParaRPr lang="en-GB" sz="2800" dirty="0">
              <a:ea typeface="Calibri"/>
              <a:cs typeface="Times New Roman"/>
            </a:endParaRPr>
          </a:p>
          <a:p>
            <a:endParaRPr lang="en-GB" dirty="0"/>
          </a:p>
        </p:txBody>
      </p:sp>
    </p:spTree>
    <p:extLst>
      <p:ext uri="{BB962C8B-B14F-4D97-AF65-F5344CB8AC3E}">
        <p14:creationId xmlns:p14="http://schemas.microsoft.com/office/powerpoint/2010/main" val="16510483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Disadvantages of dichotomous and Multiple Choice Questions </a:t>
            </a:r>
            <a:endParaRPr lang="en-GB" dirty="0"/>
          </a:p>
        </p:txBody>
      </p:sp>
      <p:sp>
        <p:nvSpPr>
          <p:cNvPr id="3" name="Content Placeholder 2"/>
          <p:cNvSpPr>
            <a:spLocks noGrp="1"/>
          </p:cNvSpPr>
          <p:nvPr>
            <p:ph idx="1"/>
          </p:nvPr>
        </p:nvSpPr>
        <p:spPr>
          <a:xfrm>
            <a:off x="0" y="1412776"/>
            <a:ext cx="9144000" cy="5445224"/>
          </a:xfrm>
        </p:spPr>
        <p:txBody>
          <a:bodyPr>
            <a:normAutofit/>
          </a:bodyPr>
          <a:lstStyle/>
          <a:p>
            <a:pPr lvl="0"/>
            <a:r>
              <a:rPr lang="en-GB" dirty="0"/>
              <a:t>“Putting answers into people’s mouths” i.e., they may force a statement of opinion of an issue about which the respondent does not in fact have any opinion. </a:t>
            </a:r>
          </a:p>
          <a:p>
            <a:pPr lvl="0"/>
            <a:r>
              <a:rPr lang="en-GB" dirty="0"/>
              <a:t>They are not appropriate when the issue under consideration happens to be a complex one. E.g. evaluation of health state (health utility)</a:t>
            </a:r>
          </a:p>
          <a:p>
            <a:pPr lvl="0"/>
            <a:r>
              <a:rPr lang="en-GB" dirty="0"/>
              <a:t>Also they are inappropriate when the interest of the researcher is in the exploration of a process. </a:t>
            </a:r>
          </a:p>
          <a:p>
            <a:endParaRPr lang="en-GB" dirty="0"/>
          </a:p>
        </p:txBody>
      </p:sp>
    </p:spTree>
    <p:extLst>
      <p:ext uri="{BB962C8B-B14F-4D97-AF65-F5344CB8AC3E}">
        <p14:creationId xmlns:p14="http://schemas.microsoft.com/office/powerpoint/2010/main" val="3270898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Times New Roman"/>
                <a:ea typeface="Calibri"/>
                <a:cs typeface="Times New Roman"/>
              </a:rPr>
              <a:t>Open-Ended Questions</a:t>
            </a:r>
            <a:endParaRPr lang="en-GB"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algn="just">
              <a:lnSpc>
                <a:spcPct val="200000"/>
              </a:lnSpc>
              <a:spcAft>
                <a:spcPts val="0"/>
              </a:spcAft>
            </a:pPr>
            <a:r>
              <a:rPr lang="en-GB" dirty="0">
                <a:latin typeface="Times New Roman"/>
                <a:ea typeface="Calibri"/>
                <a:cs typeface="Times New Roman"/>
              </a:rPr>
              <a:t>Help collect qualitative data in a questionnaire where the respondent can answer in a free form with little to no restrictions.</a:t>
            </a:r>
            <a:endParaRPr lang="en-GB" sz="2800" dirty="0">
              <a:ea typeface="Calibri"/>
              <a:cs typeface="Times New Roman"/>
            </a:endParaRPr>
          </a:p>
          <a:p>
            <a:pPr algn="just">
              <a:lnSpc>
                <a:spcPct val="200000"/>
              </a:lnSpc>
              <a:spcAft>
                <a:spcPts val="0"/>
              </a:spcAft>
            </a:pPr>
            <a:r>
              <a:rPr lang="en-GB" b="1" dirty="0">
                <a:latin typeface="Times New Roman"/>
                <a:ea typeface="Calibri"/>
                <a:cs typeface="Times New Roman"/>
              </a:rPr>
              <a:t>Advantages of Open-ended Questions </a:t>
            </a:r>
            <a:endParaRPr lang="en-GB" sz="2800" dirty="0">
              <a:ea typeface="Calibri"/>
              <a:cs typeface="Times New Roman"/>
            </a:endParaRPr>
          </a:p>
          <a:p>
            <a:pPr algn="just">
              <a:lnSpc>
                <a:spcPct val="200000"/>
              </a:lnSpc>
              <a:spcAft>
                <a:spcPts val="0"/>
              </a:spcAft>
            </a:pPr>
            <a:r>
              <a:rPr lang="en-GB" dirty="0">
                <a:latin typeface="Times New Roman"/>
                <a:ea typeface="Calibri"/>
                <a:cs typeface="Times New Roman"/>
              </a:rPr>
              <a:t>1. Open-ended questions give the respondent considerable latitude in phrasing a reply. Getting the replies in respondent’s own words is, thus, the major advantage of open-ended questions. </a:t>
            </a:r>
            <a:endParaRPr lang="en-GB" sz="2800" dirty="0">
              <a:ea typeface="Calibri"/>
              <a:cs typeface="Times New Roman"/>
            </a:endParaRPr>
          </a:p>
          <a:p>
            <a:pPr algn="just">
              <a:lnSpc>
                <a:spcPct val="200000"/>
              </a:lnSpc>
              <a:spcAft>
                <a:spcPts val="0"/>
              </a:spcAft>
            </a:pPr>
            <a:r>
              <a:rPr lang="en-GB" dirty="0">
                <a:latin typeface="Times New Roman"/>
                <a:ea typeface="Calibri"/>
                <a:cs typeface="Times New Roman"/>
              </a:rPr>
              <a:t>2. Appropriate when the interest of the researcher is in the exploration of a process.</a:t>
            </a:r>
            <a:endParaRPr lang="en-GB" sz="2800" dirty="0">
              <a:ea typeface="Calibri"/>
              <a:cs typeface="Times New Roman"/>
            </a:endParaRPr>
          </a:p>
          <a:p>
            <a:endParaRPr lang="en-GB" dirty="0"/>
          </a:p>
        </p:txBody>
      </p:sp>
    </p:spTree>
    <p:extLst>
      <p:ext uri="{BB962C8B-B14F-4D97-AF65-F5344CB8AC3E}">
        <p14:creationId xmlns:p14="http://schemas.microsoft.com/office/powerpoint/2010/main" val="60950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200000"/>
              </a:lnSpc>
              <a:spcBef>
                <a:spcPct val="20000"/>
              </a:spcBef>
            </a:pPr>
            <a:r>
              <a:rPr lang="en-GB" sz="2700" b="1" dirty="0">
                <a:solidFill>
                  <a:prstClr val="black"/>
                </a:solidFill>
                <a:latin typeface="Times New Roman"/>
                <a:ea typeface="Calibri"/>
                <a:cs typeface="Times New Roman"/>
              </a:rPr>
              <a:t>Disadvantages of Open-ended Questions </a:t>
            </a:r>
            <a:endParaRPr lang="en-GB" dirty="0"/>
          </a:p>
        </p:txBody>
      </p:sp>
      <p:sp>
        <p:nvSpPr>
          <p:cNvPr id="3" name="Content Placeholder 2"/>
          <p:cNvSpPr>
            <a:spLocks noGrp="1"/>
          </p:cNvSpPr>
          <p:nvPr>
            <p:ph idx="1"/>
          </p:nvPr>
        </p:nvSpPr>
        <p:spPr/>
        <p:txBody>
          <a:bodyPr>
            <a:normAutofit fontScale="92500" lnSpcReduction="20000"/>
          </a:bodyPr>
          <a:lstStyle/>
          <a:p>
            <a:pPr lvl="0" algn="just">
              <a:lnSpc>
                <a:spcPct val="200000"/>
              </a:lnSpc>
              <a:buFont typeface="+mj-lt"/>
              <a:buAutoNum type="arabicPeriod"/>
              <a:tabLst>
                <a:tab pos="457200" algn="l"/>
              </a:tabLst>
            </a:pPr>
            <a:r>
              <a:rPr lang="en-GB" dirty="0">
                <a:latin typeface="Times New Roman"/>
                <a:ea typeface="Calibri"/>
                <a:cs typeface="Times New Roman"/>
              </a:rPr>
              <a:t>From an analytical point of view, open-ended questions are more difficult to handle, raising problems of interpretation, comparability and interviewer bias.</a:t>
            </a:r>
            <a:endParaRPr lang="en-GB" sz="2800" dirty="0">
              <a:ea typeface="Calibri"/>
              <a:cs typeface="Times New Roman"/>
            </a:endParaRPr>
          </a:p>
          <a:p>
            <a:pPr lvl="0" algn="just">
              <a:lnSpc>
                <a:spcPct val="200000"/>
              </a:lnSpc>
              <a:buFont typeface="+mj-lt"/>
              <a:buAutoNum type="arabicPeriod"/>
              <a:tabLst>
                <a:tab pos="457200" algn="l"/>
              </a:tabLst>
            </a:pPr>
            <a:r>
              <a:rPr lang="en-GB" dirty="0">
                <a:latin typeface="Times New Roman"/>
                <a:ea typeface="Calibri"/>
                <a:cs typeface="Times New Roman"/>
              </a:rPr>
              <a:t>They are not amenable to statistical analysis.</a:t>
            </a:r>
            <a:endParaRPr lang="en-GB" sz="2800" dirty="0">
              <a:ea typeface="Calibri"/>
              <a:cs typeface="Times New Roman"/>
            </a:endParaRPr>
          </a:p>
          <a:p>
            <a:endParaRPr lang="en-GB" dirty="0"/>
          </a:p>
        </p:txBody>
      </p:sp>
    </p:spTree>
    <p:extLst>
      <p:ext uri="{BB962C8B-B14F-4D97-AF65-F5344CB8AC3E}">
        <p14:creationId xmlns:p14="http://schemas.microsoft.com/office/powerpoint/2010/main" val="3619760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Advantages of Questionnaire Method of Data Collection</a:t>
            </a:r>
          </a:p>
        </p:txBody>
      </p:sp>
      <p:sp>
        <p:nvSpPr>
          <p:cNvPr id="3" name="Content Placeholder 2"/>
          <p:cNvSpPr>
            <a:spLocks noGrp="1"/>
          </p:cNvSpPr>
          <p:nvPr>
            <p:ph idx="1"/>
          </p:nvPr>
        </p:nvSpPr>
        <p:spPr>
          <a:xfrm>
            <a:off x="0" y="1600200"/>
            <a:ext cx="9144000" cy="5257800"/>
          </a:xfrm>
        </p:spPr>
        <p:txBody>
          <a:bodyPr>
            <a:normAutofit lnSpcReduction="10000"/>
          </a:bodyPr>
          <a:lstStyle/>
          <a:p>
            <a:r>
              <a:rPr lang="en-GB" dirty="0"/>
              <a:t>There is low cost even when the population is large and widely spread geographically. </a:t>
            </a:r>
          </a:p>
          <a:p>
            <a:r>
              <a:rPr lang="en-GB" dirty="0"/>
              <a:t>It is free from the bias of the interviewer answers are in respondents’ own words.</a:t>
            </a:r>
          </a:p>
          <a:p>
            <a:r>
              <a:rPr lang="en-GB" dirty="0"/>
              <a:t>Respondents have adequate time to give well thought out answers.</a:t>
            </a:r>
          </a:p>
          <a:p>
            <a:r>
              <a:rPr lang="en-GB" dirty="0"/>
              <a:t>Respondents, who are not easily approachable, can also be reached conveniently. </a:t>
            </a:r>
          </a:p>
          <a:p>
            <a:r>
              <a:rPr lang="en-GB" dirty="0"/>
              <a:t>Large samples can be made use of and thus the results can be made more dependable and reliable.</a:t>
            </a:r>
          </a:p>
          <a:p>
            <a:endParaRPr lang="en-GB" dirty="0"/>
          </a:p>
        </p:txBody>
      </p:sp>
    </p:spTree>
    <p:extLst>
      <p:ext uri="{BB962C8B-B14F-4D97-AF65-F5344CB8AC3E}">
        <p14:creationId xmlns:p14="http://schemas.microsoft.com/office/powerpoint/2010/main" val="15454141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Disadvantages of Questionnaire Method of Data Collection</a:t>
            </a:r>
          </a:p>
        </p:txBody>
      </p:sp>
      <p:sp>
        <p:nvSpPr>
          <p:cNvPr id="3" name="Content Placeholder 2"/>
          <p:cNvSpPr>
            <a:spLocks noGrp="1"/>
          </p:cNvSpPr>
          <p:nvPr>
            <p:ph idx="1"/>
          </p:nvPr>
        </p:nvSpPr>
        <p:spPr>
          <a:xfrm>
            <a:off x="0" y="1412776"/>
            <a:ext cx="9144000" cy="5445224"/>
          </a:xfrm>
        </p:spPr>
        <p:txBody>
          <a:bodyPr>
            <a:normAutofit fontScale="92500" lnSpcReduction="10000"/>
          </a:bodyPr>
          <a:lstStyle/>
          <a:p>
            <a:r>
              <a:rPr lang="en-GB" dirty="0"/>
              <a:t>Low rate of return of the duly filled in questionnaires; bias due to no-response is often indeterminate.</a:t>
            </a:r>
          </a:p>
          <a:p>
            <a:r>
              <a:rPr lang="en-GB" dirty="0"/>
              <a:t>It can be used only when respondents are educated and cooperating.</a:t>
            </a:r>
          </a:p>
          <a:p>
            <a:r>
              <a:rPr lang="en-GB" dirty="0"/>
              <a:t>The control over questionnaire may be lost once it is sent.</a:t>
            </a:r>
          </a:p>
          <a:p>
            <a:r>
              <a:rPr lang="en-GB" dirty="0"/>
              <a:t>There is inbuilt inflexibility because of the difficulty of amending the approach once questionnaires have been despatched.</a:t>
            </a:r>
          </a:p>
          <a:p>
            <a:r>
              <a:rPr lang="en-GB" dirty="0"/>
              <a:t>There is also the possibility of ambiguous replies or omission of replies altogether to certain questions; interpretation of omissions is difficult.</a:t>
            </a:r>
          </a:p>
          <a:p>
            <a:endParaRPr lang="en-GB" dirty="0"/>
          </a:p>
        </p:txBody>
      </p:sp>
    </p:spTree>
    <p:extLst>
      <p:ext uri="{BB962C8B-B14F-4D97-AF65-F5344CB8AC3E}">
        <p14:creationId xmlns:p14="http://schemas.microsoft.com/office/powerpoint/2010/main" val="3234561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3600" b="1" dirty="0"/>
              <a:t>Data </a:t>
            </a:r>
            <a:r>
              <a:rPr lang="en-GB" sz="3600" b="1" dirty="0" smtClean="0"/>
              <a:t>analysis</a:t>
            </a:r>
          </a:p>
          <a:p>
            <a:pPr marL="0" indent="0">
              <a:buNone/>
            </a:pPr>
            <a:endParaRPr lang="en-GB" sz="3600" b="1" dirty="0"/>
          </a:p>
        </p:txBody>
      </p:sp>
    </p:spTree>
    <p:extLst>
      <p:ext uri="{BB962C8B-B14F-4D97-AF65-F5344CB8AC3E}">
        <p14:creationId xmlns:p14="http://schemas.microsoft.com/office/powerpoint/2010/main" val="42288623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 section</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Sample and sampling technique</a:t>
            </a:r>
          </a:p>
          <a:p>
            <a:pPr lvl="1">
              <a:buFont typeface="Wingdings" pitchFamily="2" charset="2"/>
              <a:buChar char="ü"/>
            </a:pPr>
            <a:r>
              <a:rPr lang="en-US" dirty="0"/>
              <a:t>Describes the characteristics of the sample (participants) and the strategy used to recruit them</a:t>
            </a:r>
          </a:p>
          <a:p>
            <a:pPr lvl="1">
              <a:buFont typeface="Wingdings" pitchFamily="2" charset="2"/>
              <a:buChar char="ü"/>
            </a:pPr>
            <a:r>
              <a:rPr lang="en-US" dirty="0"/>
              <a:t>Includes the number of participants recruited</a:t>
            </a:r>
          </a:p>
          <a:p>
            <a:pPr>
              <a:buFont typeface="Wingdings" pitchFamily="2" charset="2"/>
              <a:buChar char="§"/>
            </a:pPr>
            <a:r>
              <a:rPr lang="en-US" dirty="0"/>
              <a:t>Inclusion criteria</a:t>
            </a:r>
          </a:p>
          <a:p>
            <a:pPr lvl="1">
              <a:buFont typeface="Wingdings" pitchFamily="2" charset="2"/>
              <a:buChar char="ü"/>
            </a:pPr>
            <a:r>
              <a:rPr lang="en-US" dirty="0"/>
              <a:t>Describes the required criteria for selection of participants</a:t>
            </a:r>
          </a:p>
          <a:p>
            <a:pPr lvl="1">
              <a:buFont typeface="Wingdings" pitchFamily="2" charset="2"/>
              <a:buChar char="ü"/>
            </a:pPr>
            <a:r>
              <a:rPr lang="en-US" dirty="0"/>
              <a:t>Should be specific and precise</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88</a:t>
            </a:fld>
            <a:endParaRPr lang="en-US" dirty="0"/>
          </a:p>
        </p:txBody>
      </p:sp>
    </p:spTree>
    <p:extLst>
      <p:ext uri="{BB962C8B-B14F-4D97-AF65-F5344CB8AC3E}">
        <p14:creationId xmlns:p14="http://schemas.microsoft.com/office/powerpoint/2010/main" val="2475700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section cont.</a:t>
            </a:r>
          </a:p>
        </p:txBody>
      </p:sp>
      <p:sp>
        <p:nvSpPr>
          <p:cNvPr id="3" name="Content Placeholder 2"/>
          <p:cNvSpPr>
            <a:spLocks noGrp="1"/>
          </p:cNvSpPr>
          <p:nvPr>
            <p:ph idx="1"/>
          </p:nvPr>
        </p:nvSpPr>
        <p:spPr/>
        <p:txBody>
          <a:bodyPr/>
          <a:lstStyle/>
          <a:p>
            <a:pPr>
              <a:buFont typeface="Wingdings" pitchFamily="2" charset="2"/>
              <a:buChar char="§"/>
            </a:pPr>
            <a:r>
              <a:rPr lang="en-US" dirty="0"/>
              <a:t>Measures</a:t>
            </a:r>
          </a:p>
          <a:p>
            <a:pPr lvl="1">
              <a:buFont typeface="Wingdings" pitchFamily="2" charset="2"/>
              <a:buChar char="ü"/>
            </a:pPr>
            <a:r>
              <a:rPr lang="en-US" dirty="0"/>
              <a:t>Each questionnaire(instrument/measure/scale) used must be adequately described</a:t>
            </a:r>
          </a:p>
          <a:p>
            <a:pPr lvl="2">
              <a:buFont typeface="Courier New" pitchFamily="49" charset="0"/>
              <a:buChar char="o"/>
            </a:pPr>
            <a:r>
              <a:rPr lang="en-US" dirty="0"/>
              <a:t>How it was designed</a:t>
            </a:r>
          </a:p>
          <a:p>
            <a:pPr lvl="2">
              <a:buFont typeface="Courier New" pitchFamily="49" charset="0"/>
              <a:buChar char="o"/>
            </a:pPr>
            <a:r>
              <a:rPr lang="en-US" dirty="0"/>
              <a:t>How many sections</a:t>
            </a:r>
          </a:p>
          <a:p>
            <a:pPr lvl="2">
              <a:buFont typeface="Courier New" pitchFamily="49" charset="0"/>
              <a:buChar char="o"/>
            </a:pPr>
            <a:r>
              <a:rPr lang="en-US" dirty="0"/>
              <a:t>How many questions</a:t>
            </a:r>
          </a:p>
          <a:p>
            <a:pPr lvl="2">
              <a:buFont typeface="Courier New" pitchFamily="49" charset="0"/>
              <a:buChar char="o"/>
            </a:pPr>
            <a:r>
              <a:rPr lang="en-US" dirty="0"/>
              <a:t>Reliability of each measure</a:t>
            </a:r>
          </a:p>
          <a:p>
            <a:pPr marL="914400" lvl="2" indent="0">
              <a:buNone/>
            </a:pPr>
            <a:endParaRPr lang="en-US" dirty="0"/>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89</a:t>
            </a:fld>
            <a:endParaRPr lang="en-US" dirty="0"/>
          </a:p>
        </p:txBody>
      </p:sp>
    </p:spTree>
    <p:extLst>
      <p:ext uri="{BB962C8B-B14F-4D97-AF65-F5344CB8AC3E}">
        <p14:creationId xmlns:p14="http://schemas.microsoft.com/office/powerpoint/2010/main" val="289702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562074"/>
          </a:xfrm>
        </p:spPr>
        <p:txBody>
          <a:bodyPr>
            <a:normAutofit fontScale="90000"/>
          </a:bodyPr>
          <a:lstStyle/>
          <a:p>
            <a:endParaRPr lang="en-GB" dirty="0"/>
          </a:p>
        </p:txBody>
      </p:sp>
      <p:sp>
        <p:nvSpPr>
          <p:cNvPr id="3" name="Content Placeholder 2"/>
          <p:cNvSpPr>
            <a:spLocks noGrp="1"/>
          </p:cNvSpPr>
          <p:nvPr>
            <p:ph idx="1"/>
          </p:nvPr>
        </p:nvSpPr>
        <p:spPr>
          <a:xfrm>
            <a:off x="0" y="836712"/>
            <a:ext cx="9144000" cy="6021288"/>
          </a:xfrm>
        </p:spPr>
        <p:txBody>
          <a:bodyPr>
            <a:normAutofit fontScale="92500" lnSpcReduction="10000"/>
          </a:bodyPr>
          <a:lstStyle/>
          <a:p>
            <a:r>
              <a:rPr lang="en-GB" dirty="0"/>
              <a:t>The 2l't Century has witnessed several epidemics on a global scale; yet HIV has been one of the longest and severest health challenges facing public health programmes. The United Nations AIDS (UNAID) estimates that in 2018, there were over 37.9 million people living with HIV worldwide (UNAIDS, 2019). The virus has claimed millions of lives and many more are infected every day. UNAID (2016) notes that despite the declining figure of new infections, the number of people living with HIV has continued to rise given that, many of the individuals living with the virus are able to </a:t>
            </a:r>
            <a:r>
              <a:rPr lang="en-GB" dirty="0" smtClean="0"/>
              <a:t>lived </a:t>
            </a:r>
            <a:r>
              <a:rPr lang="en-GB" dirty="0"/>
              <a:t>longer and healthier lives, mostly as a result of effective antiretroviral therapy (ART).</a:t>
            </a:r>
          </a:p>
        </p:txBody>
      </p:sp>
    </p:spTree>
    <p:extLst>
      <p:ext uri="{BB962C8B-B14F-4D97-AF65-F5344CB8AC3E}">
        <p14:creationId xmlns:p14="http://schemas.microsoft.com/office/powerpoint/2010/main" val="2595603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section cont.</a:t>
            </a:r>
          </a:p>
        </p:txBody>
      </p:sp>
      <p:sp>
        <p:nvSpPr>
          <p:cNvPr id="3" name="Content Placeholder 2"/>
          <p:cNvSpPr>
            <a:spLocks noGrp="1"/>
          </p:cNvSpPr>
          <p:nvPr>
            <p:ph idx="1"/>
          </p:nvPr>
        </p:nvSpPr>
        <p:spPr/>
        <p:txBody>
          <a:bodyPr/>
          <a:lstStyle/>
          <a:p>
            <a:pPr>
              <a:buFont typeface="Wingdings" pitchFamily="2" charset="2"/>
              <a:buChar char="§"/>
            </a:pPr>
            <a:r>
              <a:rPr lang="en-US" dirty="0"/>
              <a:t>Procedures for data collection section</a:t>
            </a:r>
          </a:p>
          <a:p>
            <a:pPr lvl="1">
              <a:buFont typeface="Wingdings" pitchFamily="2" charset="2"/>
              <a:buChar char="ü"/>
            </a:pPr>
            <a:r>
              <a:rPr lang="en-US" dirty="0"/>
              <a:t>Describes the actual steps followed for data collection</a:t>
            </a:r>
          </a:p>
          <a:p>
            <a:pPr lvl="1">
              <a:buFont typeface="Wingdings" pitchFamily="2" charset="2"/>
              <a:buChar char="ü"/>
            </a:pPr>
            <a:r>
              <a:rPr lang="en-US" dirty="0"/>
              <a:t>If it’s an interview, then how, where, and who  conducted the interviews?</a:t>
            </a:r>
          </a:p>
          <a:p>
            <a:pPr lvl="1">
              <a:buFont typeface="Wingdings" pitchFamily="2" charset="2"/>
              <a:buChar char="ü"/>
            </a:pPr>
            <a:r>
              <a:rPr lang="en-US" dirty="0"/>
              <a:t>If a questionnaire, how were they delivered to the participants?</a:t>
            </a:r>
          </a:p>
          <a:p>
            <a:pPr lvl="1">
              <a:buFont typeface="Wingdings" pitchFamily="2" charset="2"/>
              <a:buChar char="ü"/>
            </a:pPr>
            <a:r>
              <a:rPr lang="en-US" dirty="0"/>
              <a:t>Any unforeseen events occurring during data collection should be described </a:t>
            </a:r>
            <a:r>
              <a:rPr lang="en-US" dirty="0" err="1"/>
              <a:t>e.g</a:t>
            </a:r>
            <a:r>
              <a:rPr lang="en-US" dirty="0"/>
              <a:t> response rate</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90</a:t>
            </a:fld>
            <a:endParaRPr lang="en-US" dirty="0"/>
          </a:p>
        </p:txBody>
      </p:sp>
    </p:spTree>
    <p:extLst>
      <p:ext uri="{BB962C8B-B14F-4D97-AF65-F5344CB8AC3E}">
        <p14:creationId xmlns:p14="http://schemas.microsoft.com/office/powerpoint/2010/main" val="23268815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section cont.</a:t>
            </a:r>
          </a:p>
        </p:txBody>
      </p:sp>
      <p:sp>
        <p:nvSpPr>
          <p:cNvPr id="3" name="Content Placeholder 2"/>
          <p:cNvSpPr>
            <a:spLocks noGrp="1"/>
          </p:cNvSpPr>
          <p:nvPr>
            <p:ph idx="1"/>
          </p:nvPr>
        </p:nvSpPr>
        <p:spPr/>
        <p:txBody>
          <a:bodyPr/>
          <a:lstStyle/>
          <a:p>
            <a:pPr>
              <a:buFont typeface="Wingdings" pitchFamily="2" charset="2"/>
              <a:buChar char="§"/>
            </a:pPr>
            <a:r>
              <a:rPr lang="en-US" dirty="0"/>
              <a:t>Data analysis</a:t>
            </a:r>
          </a:p>
          <a:p>
            <a:pPr lvl="1">
              <a:buFont typeface="Wingdings" pitchFamily="2" charset="2"/>
              <a:buChar char="ü"/>
            </a:pPr>
            <a:r>
              <a:rPr lang="en-US" dirty="0"/>
              <a:t>In quantitative research, describe the statistical methods used for data analysis and why they were chosen</a:t>
            </a:r>
          </a:p>
          <a:p>
            <a:pPr lvl="1">
              <a:buFont typeface="Wingdings" pitchFamily="2" charset="2"/>
              <a:buChar char="ü"/>
            </a:pPr>
            <a:r>
              <a:rPr lang="en-US" dirty="0"/>
              <a:t>NOT important to describe computational formulae </a:t>
            </a:r>
          </a:p>
          <a:p>
            <a:pPr lvl="1">
              <a:buFont typeface="Wingdings" pitchFamily="2" charset="2"/>
              <a:buChar char="ü"/>
            </a:pPr>
            <a:r>
              <a:rPr lang="en-US" dirty="0"/>
              <a:t>In qualitative research, a detailed description of the analytical procedure is required</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91</a:t>
            </a:fld>
            <a:endParaRPr lang="en-US" dirty="0"/>
          </a:p>
        </p:txBody>
      </p:sp>
    </p:spTree>
    <p:extLst>
      <p:ext uri="{BB962C8B-B14F-4D97-AF65-F5344CB8AC3E}">
        <p14:creationId xmlns:p14="http://schemas.microsoft.com/office/powerpoint/2010/main" val="36314492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section</a:t>
            </a:r>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In qualitative research, description of the results include direct quotes from participants</a:t>
            </a:r>
          </a:p>
          <a:p>
            <a:pPr>
              <a:buFont typeface="Wingdings" pitchFamily="2" charset="2"/>
              <a:buChar char="§"/>
            </a:pPr>
            <a:r>
              <a:rPr lang="en-US" dirty="0"/>
              <a:t>In quantitative research, descriptive statistics e.g. mean scores and frequencies in tables and figures are presented first, followed by other results e.g. correlations, regression</a:t>
            </a:r>
          </a:p>
          <a:p>
            <a:pPr>
              <a:buFont typeface="Wingdings" pitchFamily="2" charset="2"/>
              <a:buChar char="§"/>
            </a:pPr>
            <a:r>
              <a:rPr lang="en-US" dirty="0"/>
              <a:t>In mixed method research, the qualitative results are used to explain the statistical results</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92</a:t>
            </a:fld>
            <a:endParaRPr lang="en-US" dirty="0"/>
          </a:p>
        </p:txBody>
      </p:sp>
    </p:spTree>
    <p:extLst>
      <p:ext uri="{BB962C8B-B14F-4D97-AF65-F5344CB8AC3E}">
        <p14:creationId xmlns:p14="http://schemas.microsoft.com/office/powerpoint/2010/main" val="40458167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Section</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cs typeface="Times New Roman" pitchFamily="18" charset="0"/>
              </a:rPr>
              <a:t>This is the section for the interpretation of the results in comparison with the literature reviewed</a:t>
            </a:r>
          </a:p>
          <a:p>
            <a:pPr>
              <a:buFont typeface="Wingdings" pitchFamily="2" charset="2"/>
              <a:buChar char="§"/>
            </a:pPr>
            <a:r>
              <a:rPr lang="en-US" dirty="0">
                <a:cs typeface="Times New Roman" pitchFamily="18" charset="0"/>
              </a:rPr>
              <a:t>Interpretation involves translation of statistics into practical meaning</a:t>
            </a:r>
          </a:p>
          <a:p>
            <a:pPr>
              <a:buFont typeface="Wingdings" pitchFamily="2" charset="2"/>
              <a:buChar char="§"/>
            </a:pPr>
            <a:r>
              <a:rPr lang="en-US" dirty="0">
                <a:cs typeface="Times New Roman" pitchFamily="18" charset="0"/>
              </a:rPr>
              <a:t>These interpretations should be justified</a:t>
            </a:r>
          </a:p>
          <a:p>
            <a:pPr>
              <a:buFont typeface="Wingdings" pitchFamily="2" charset="2"/>
              <a:buChar char="§"/>
            </a:pPr>
            <a:r>
              <a:rPr lang="en-US" dirty="0">
                <a:cs typeface="Times New Roman" pitchFamily="18" charset="0"/>
              </a:rPr>
              <a:t>Description of the implications of the findings, limitations, and make recommendations</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93</a:t>
            </a:fld>
            <a:endParaRPr lang="en-US" dirty="0"/>
          </a:p>
        </p:txBody>
      </p:sp>
    </p:spTree>
    <p:extLst>
      <p:ext uri="{BB962C8B-B14F-4D97-AF65-F5344CB8AC3E}">
        <p14:creationId xmlns:p14="http://schemas.microsoft.com/office/powerpoint/2010/main" val="1630696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 of the study</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Report the major weaknesses of the study to alert the reader of the difficulties encountered</a:t>
            </a:r>
          </a:p>
          <a:p>
            <a:pPr>
              <a:buFont typeface="Wingdings" pitchFamily="2" charset="2"/>
              <a:buChar char="§"/>
            </a:pPr>
            <a:r>
              <a:rPr lang="en-US" dirty="0"/>
              <a:t>Reporting limitations makes the researcher accountable for any inadequacies</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94</a:t>
            </a:fld>
            <a:endParaRPr lang="en-US" dirty="0"/>
          </a:p>
        </p:txBody>
      </p:sp>
    </p:spTree>
    <p:extLst>
      <p:ext uri="{BB962C8B-B14F-4D97-AF65-F5344CB8AC3E}">
        <p14:creationId xmlns:p14="http://schemas.microsoft.com/office/powerpoint/2010/main" val="7854178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Implications of the study</a:t>
            </a:r>
            <a:endParaRPr lang="en-US" dirty="0"/>
          </a:p>
        </p:txBody>
      </p:sp>
      <p:sp>
        <p:nvSpPr>
          <p:cNvPr id="3" name="Content Placeholder 2"/>
          <p:cNvSpPr>
            <a:spLocks noGrp="1"/>
          </p:cNvSpPr>
          <p:nvPr>
            <p:ph idx="1"/>
          </p:nvPr>
        </p:nvSpPr>
        <p:spPr>
          <a:xfrm>
            <a:off x="304800" y="1752600"/>
            <a:ext cx="7924800" cy="4724400"/>
          </a:xfrm>
        </p:spPr>
        <p:txBody>
          <a:bodyPr>
            <a:normAutofit/>
          </a:bodyPr>
          <a:lstStyle/>
          <a:p>
            <a:pPr>
              <a:buFont typeface="Wingdings" pitchFamily="2" charset="2"/>
              <a:buChar char="§"/>
            </a:pPr>
            <a:r>
              <a:rPr lang="en-US" sz="2400" dirty="0"/>
              <a:t>Are speculative statements written in a tentative form, </a:t>
            </a:r>
            <a:r>
              <a:rPr lang="en-US" sz="2400" dirty="0" err="1"/>
              <a:t>e.g</a:t>
            </a:r>
            <a:r>
              <a:rPr lang="en-US" sz="2400" dirty="0"/>
              <a:t> “the results suggest that …………..” instead of “the results confirm that ……….”</a:t>
            </a:r>
          </a:p>
          <a:p>
            <a:pPr>
              <a:buFont typeface="Wingdings" pitchFamily="2" charset="2"/>
              <a:buChar char="§"/>
            </a:pPr>
            <a:r>
              <a:rPr lang="en-US" sz="2400" dirty="0"/>
              <a:t>Writing in a tentative language gives room for the study to be replicated by another researcher </a:t>
            </a:r>
          </a:p>
          <a:p>
            <a:pPr>
              <a:buNone/>
            </a:pPr>
            <a:endParaRPr lang="en-US" sz="2400" dirty="0"/>
          </a:p>
        </p:txBody>
      </p:sp>
      <p:pic>
        <p:nvPicPr>
          <p:cNvPr id="4" name="Picture 3"/>
          <p:cNvPicPr>
            <a:picLocks noChangeAspect="1"/>
          </p:cNvPicPr>
          <p:nvPr/>
        </p:nvPicPr>
        <p:blipFill>
          <a:blip r:embed="rId2" cstate="print"/>
          <a:stretch>
            <a:fillRect/>
          </a:stretch>
        </p:blipFill>
        <p:spPr>
          <a:xfrm>
            <a:off x="7010400" y="5652052"/>
            <a:ext cx="2133600" cy="1205948"/>
          </a:xfrm>
          <a:prstGeom prst="rect">
            <a:avLst/>
          </a:prstGeom>
          <a:ln>
            <a:noFill/>
          </a:ln>
          <a:effectLst>
            <a:softEdge rad="112500"/>
          </a:effectLst>
        </p:spPr>
      </p:pic>
      <p:sp>
        <p:nvSpPr>
          <p:cNvPr id="7" name="Footer Placeholder 6"/>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8" name="Slide Number Placeholder 7"/>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95</a:t>
            </a:fld>
            <a:endParaRPr lang="en-US" dirty="0"/>
          </a:p>
        </p:txBody>
      </p:sp>
    </p:spTree>
    <p:extLst>
      <p:ext uri="{BB962C8B-B14F-4D97-AF65-F5344CB8AC3E}">
        <p14:creationId xmlns:p14="http://schemas.microsoft.com/office/powerpoint/2010/main" val="29443601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a:t>These are relevant suggestions made based on the findings and implications of the study</a:t>
            </a:r>
          </a:p>
          <a:p>
            <a:pPr>
              <a:buFont typeface="Wingdings" pitchFamily="2" charset="2"/>
              <a:buChar char="§"/>
            </a:pPr>
            <a:r>
              <a:rPr lang="en-US" dirty="0"/>
              <a:t>Suggestions are made for the following;</a:t>
            </a:r>
          </a:p>
          <a:p>
            <a:pPr lvl="1">
              <a:buFont typeface="Wingdings" pitchFamily="2" charset="2"/>
              <a:buChar char="ü"/>
            </a:pPr>
            <a:r>
              <a:rPr lang="en-US" dirty="0"/>
              <a:t>Policy change or development</a:t>
            </a:r>
          </a:p>
          <a:p>
            <a:pPr lvl="1">
              <a:buFont typeface="Wingdings" pitchFamily="2" charset="2"/>
              <a:buChar char="ü"/>
            </a:pPr>
            <a:r>
              <a:rPr lang="en-US" dirty="0"/>
              <a:t>Practice (Evidence based practice)</a:t>
            </a:r>
          </a:p>
          <a:p>
            <a:pPr lvl="1">
              <a:buFont typeface="Wingdings" pitchFamily="2" charset="2"/>
              <a:buChar char="ü"/>
            </a:pPr>
            <a:r>
              <a:rPr lang="en-US" dirty="0"/>
              <a:t>Future research</a:t>
            </a:r>
          </a:p>
          <a:p>
            <a:pPr>
              <a:buNone/>
            </a:pPr>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96</a:t>
            </a:fld>
            <a:endParaRPr lang="en-US" dirty="0"/>
          </a:p>
        </p:txBody>
      </p:sp>
    </p:spTree>
    <p:extLst>
      <p:ext uri="{BB962C8B-B14F-4D97-AF65-F5344CB8AC3E}">
        <p14:creationId xmlns:p14="http://schemas.microsoft.com/office/powerpoint/2010/main" val="31977068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
            </a:r>
            <a:br>
              <a:rPr lang="en-US" b="1" dirty="0"/>
            </a:br>
            <a:r>
              <a:rPr lang="en-US" b="1" dirty="0"/>
              <a:t>TYPES OF RESEARCH REPORTS AND FORMAT</a:t>
            </a:r>
            <a:r>
              <a:rPr lang="en-GB" b="1" dirty="0"/>
              <a:t/>
            </a:r>
            <a:br>
              <a:rPr lang="en-GB" b="1" dirty="0"/>
            </a:br>
            <a:endParaRPr lang="en-GB" dirty="0"/>
          </a:p>
        </p:txBody>
      </p:sp>
      <p:sp>
        <p:nvSpPr>
          <p:cNvPr id="3" name="Content Placeholder 2"/>
          <p:cNvSpPr>
            <a:spLocks noGrp="1"/>
          </p:cNvSpPr>
          <p:nvPr>
            <p:ph idx="1"/>
          </p:nvPr>
        </p:nvSpPr>
        <p:spPr/>
        <p:txBody>
          <a:bodyPr/>
          <a:lstStyle/>
          <a:p>
            <a:pPr marL="0" indent="0">
              <a:buNone/>
            </a:pPr>
            <a:endParaRPr lang="en-GB" b="1" dirty="0"/>
          </a:p>
        </p:txBody>
      </p:sp>
    </p:spTree>
    <p:extLst>
      <p:ext uri="{BB962C8B-B14F-4D97-AF65-F5344CB8AC3E}">
        <p14:creationId xmlns:p14="http://schemas.microsoft.com/office/powerpoint/2010/main" val="22220471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research report</a:t>
            </a:r>
          </a:p>
        </p:txBody>
      </p:sp>
      <p:sp>
        <p:nvSpPr>
          <p:cNvPr id="3" name="Content Placeholder 2"/>
          <p:cNvSpPr>
            <a:spLocks noGrp="1"/>
          </p:cNvSpPr>
          <p:nvPr>
            <p:ph idx="1"/>
          </p:nvPr>
        </p:nvSpPr>
        <p:spPr/>
        <p:txBody>
          <a:bodyPr/>
          <a:lstStyle/>
          <a:p>
            <a:pPr lvl="1">
              <a:buNone/>
            </a:pPr>
            <a:endParaRPr lang="en-US" dirty="0"/>
          </a:p>
          <a:p>
            <a:pPr>
              <a:buFont typeface="Wingdings" pitchFamily="2" charset="2"/>
              <a:buChar char="§"/>
            </a:pPr>
            <a:r>
              <a:rPr lang="en-US" dirty="0"/>
              <a:t>Theses/projects: Consisting of;</a:t>
            </a:r>
          </a:p>
          <a:p>
            <a:pPr lvl="1">
              <a:buFont typeface="Wingdings" pitchFamily="2" charset="2"/>
              <a:buChar char="ü"/>
            </a:pPr>
            <a:r>
              <a:rPr lang="en-US" dirty="0"/>
              <a:t>PhD</a:t>
            </a:r>
          </a:p>
          <a:p>
            <a:pPr lvl="1">
              <a:buFont typeface="Wingdings" pitchFamily="2" charset="2"/>
              <a:buChar char="ü"/>
            </a:pPr>
            <a:r>
              <a:rPr lang="en-US" dirty="0"/>
              <a:t>Masters</a:t>
            </a:r>
          </a:p>
          <a:p>
            <a:pPr lvl="1">
              <a:buFont typeface="Wingdings" pitchFamily="2" charset="2"/>
              <a:buChar char="ü"/>
            </a:pPr>
            <a:r>
              <a:rPr lang="en-US" dirty="0"/>
              <a:t>Undergraduate projects</a:t>
            </a:r>
          </a:p>
          <a:p>
            <a:pPr>
              <a:buFont typeface="Wingdings" pitchFamily="2" charset="2"/>
              <a:buChar char="§"/>
            </a:pPr>
            <a:r>
              <a:rPr lang="en-US" dirty="0"/>
              <a:t>Journal articles</a:t>
            </a:r>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98</a:t>
            </a:fld>
            <a:endParaRPr lang="en-US" dirty="0"/>
          </a:p>
        </p:txBody>
      </p:sp>
    </p:spTree>
    <p:extLst>
      <p:ext uri="{BB962C8B-B14F-4D97-AF65-F5344CB8AC3E}">
        <p14:creationId xmlns:p14="http://schemas.microsoft.com/office/powerpoint/2010/main" val="39253459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Format for theses/projects</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Preliminary pages</a:t>
            </a:r>
          </a:p>
          <a:p>
            <a:pPr lvl="1">
              <a:buFont typeface="Wingdings" pitchFamily="2" charset="2"/>
              <a:buChar char="ü"/>
            </a:pPr>
            <a:r>
              <a:rPr lang="en-US" dirty="0"/>
              <a:t>Title page</a:t>
            </a:r>
          </a:p>
          <a:p>
            <a:pPr lvl="1">
              <a:buFont typeface="Wingdings" pitchFamily="2" charset="2"/>
              <a:buChar char="ü"/>
            </a:pPr>
            <a:r>
              <a:rPr lang="en-US" dirty="0"/>
              <a:t>Declaration </a:t>
            </a:r>
          </a:p>
          <a:p>
            <a:pPr lvl="1">
              <a:buFont typeface="Wingdings" pitchFamily="2" charset="2"/>
              <a:buChar char="ü"/>
            </a:pPr>
            <a:r>
              <a:rPr lang="en-US" dirty="0"/>
              <a:t>Dedication </a:t>
            </a:r>
          </a:p>
          <a:p>
            <a:pPr lvl="1">
              <a:buFont typeface="Wingdings" pitchFamily="2" charset="2"/>
              <a:buChar char="ü"/>
            </a:pPr>
            <a:r>
              <a:rPr lang="en-US" dirty="0"/>
              <a:t>Acknowledgement</a:t>
            </a:r>
          </a:p>
          <a:p>
            <a:pPr lvl="1">
              <a:buFont typeface="Wingdings" pitchFamily="2" charset="2"/>
              <a:buChar char="ü"/>
            </a:pPr>
            <a:r>
              <a:rPr lang="en-US" dirty="0"/>
              <a:t>Abstract </a:t>
            </a:r>
          </a:p>
          <a:p>
            <a:pPr lvl="1">
              <a:buFont typeface="Wingdings" pitchFamily="2" charset="2"/>
              <a:buChar char="ü"/>
            </a:pPr>
            <a:r>
              <a:rPr lang="en-US" dirty="0"/>
              <a:t>Table of content</a:t>
            </a:r>
          </a:p>
          <a:p>
            <a:pPr lvl="1">
              <a:buFont typeface="Wingdings" pitchFamily="2" charset="2"/>
              <a:buChar char="ü"/>
            </a:pPr>
            <a:r>
              <a:rPr lang="en-US" dirty="0"/>
              <a:t>List of tables</a:t>
            </a:r>
          </a:p>
          <a:p>
            <a:pPr lvl="1">
              <a:buFont typeface="Wingdings" pitchFamily="2" charset="2"/>
              <a:buChar char="ü"/>
            </a:pPr>
            <a:r>
              <a:rPr lang="en-US" dirty="0"/>
              <a:t>List of figures</a:t>
            </a:r>
          </a:p>
          <a:p>
            <a:pPr marL="457200" lvl="1" indent="0">
              <a:buNone/>
            </a:pPr>
            <a:endParaRPr lang="en-US" dirty="0"/>
          </a:p>
          <a:p>
            <a:endParaRPr lang="en-US" dirty="0"/>
          </a:p>
        </p:txBody>
      </p:sp>
      <p:sp>
        <p:nvSpPr>
          <p:cNvPr id="4" name="Footer Placeholder 3"/>
          <p:cNvSpPr>
            <a:spLocks noGrp="1"/>
          </p:cNvSpPr>
          <p:nvPr>
            <p:ph type="ftr" sz="quarter" idx="4294967295"/>
          </p:nvPr>
        </p:nvSpPr>
        <p:spPr>
          <a:xfrm>
            <a:off x="152400" y="6388445"/>
            <a:ext cx="3124200" cy="365125"/>
          </a:xfrm>
          <a:prstGeom prst="rect">
            <a:avLst/>
          </a:prstGeom>
        </p:spPr>
        <p:txBody>
          <a:bodyPr/>
          <a:lstStyle/>
          <a:p>
            <a:endParaRPr lang="en-US" dirty="0"/>
          </a:p>
        </p:txBody>
      </p:sp>
      <p:sp>
        <p:nvSpPr>
          <p:cNvPr id="5" name="Slide Number Placeholder 4"/>
          <p:cNvSpPr>
            <a:spLocks noGrp="1"/>
          </p:cNvSpPr>
          <p:nvPr>
            <p:ph type="sldNum" sz="quarter" idx="4294967295"/>
          </p:nvPr>
        </p:nvSpPr>
        <p:spPr>
          <a:xfrm>
            <a:off x="5410200" y="6362838"/>
            <a:ext cx="1447800" cy="365125"/>
          </a:xfrm>
          <a:prstGeom prst="rect">
            <a:avLst/>
          </a:prstGeom>
        </p:spPr>
        <p:txBody>
          <a:bodyPr/>
          <a:lstStyle/>
          <a:p>
            <a:r>
              <a:rPr lang="en-US"/>
              <a:t>Slide </a:t>
            </a:r>
            <a:fld id="{FD3DDBF2-094B-4CA4-965C-FB22D307DBD7}" type="slidenum">
              <a:rPr lang="en-US" smtClean="0"/>
              <a:pPr/>
              <a:t>99</a:t>
            </a:fld>
            <a:endParaRPr lang="en-US" dirty="0"/>
          </a:p>
        </p:txBody>
      </p:sp>
    </p:spTree>
    <p:extLst>
      <p:ext uri="{BB962C8B-B14F-4D97-AF65-F5344CB8AC3E}">
        <p14:creationId xmlns:p14="http://schemas.microsoft.com/office/powerpoint/2010/main" val="414417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3_S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H" id="{D59C1366-0352-4474-B647-B7912026472C}" vid="{58F53714-3E3A-43D6-8A11-A05F47A479CC}"/>
    </a:ext>
  </a:extLst>
</a:theme>
</file>

<file path=ppt/theme/theme3.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H" id="{D59C1366-0352-4474-B647-B7912026472C}" vid="{58F53714-3E3A-43D6-8A11-A05F47A479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14054</TotalTime>
  <Words>8327</Words>
  <Application>Microsoft Office PowerPoint</Application>
  <PresentationFormat>On-screen Show (4:3)</PresentationFormat>
  <Paragraphs>760</Paragraphs>
  <Slides>135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135</vt:i4>
      </vt:variant>
    </vt:vector>
  </HeadingPairs>
  <TitlesOfParts>
    <vt:vector size="146" baseType="lpstr">
      <vt:lpstr>ＭＳ Ｐゴシック</vt:lpstr>
      <vt:lpstr>Andalus</vt:lpstr>
      <vt:lpstr>Arial</vt:lpstr>
      <vt:lpstr>Calibri</vt:lpstr>
      <vt:lpstr>Courier New</vt:lpstr>
      <vt:lpstr>Times New Roman</vt:lpstr>
      <vt:lpstr>Wingdings</vt:lpstr>
      <vt:lpstr>Wingdings 2</vt:lpstr>
      <vt:lpstr>Office Theme</vt:lpstr>
      <vt:lpstr>33_SPH</vt:lpstr>
      <vt:lpstr>Default Theme</vt:lpstr>
      <vt:lpstr>PowerPoint Presentation</vt:lpstr>
      <vt:lpstr>Title of your research </vt:lpstr>
      <vt:lpstr>Examples </vt:lpstr>
      <vt:lpstr> Some other Research Titles without the colon </vt:lpstr>
      <vt:lpstr>PowerPoint Presentation</vt:lpstr>
      <vt:lpstr>Why must you write a background for research?</vt:lpstr>
      <vt:lpstr>Background to the study</vt:lpstr>
      <vt:lpstr>Background language </vt:lpstr>
      <vt:lpstr>PowerPoint Presentation</vt:lpstr>
      <vt:lpstr>PowerPoint Presentation</vt:lpstr>
      <vt:lpstr>PowerPoint Presentation</vt:lpstr>
      <vt:lpstr>PowerPoint Presentation</vt:lpstr>
      <vt:lpstr>Background to the Study</vt:lpstr>
      <vt:lpstr>Criteria for writing the background</vt:lpstr>
      <vt:lpstr>What is the statement of research problem ?</vt:lpstr>
      <vt:lpstr>Problem Statement </vt:lpstr>
      <vt:lpstr>PowerPoint Presentation</vt:lpstr>
      <vt:lpstr>PowerPoint Presentation</vt:lpstr>
      <vt:lpstr>PowerPoint Presentation</vt:lpstr>
      <vt:lpstr>PowerPoint Presentation</vt:lpstr>
      <vt:lpstr>PowerPoint Presentation</vt:lpstr>
      <vt:lpstr>Problem Statement Writing </vt:lpstr>
      <vt:lpstr>PowerPoint Presentation</vt:lpstr>
      <vt:lpstr>Problem statement versus background</vt:lpstr>
      <vt:lpstr> Operational Definitions  </vt:lpstr>
      <vt:lpstr>Operational definition cont.</vt:lpstr>
      <vt:lpstr>PowerPoint Presentation</vt:lpstr>
      <vt:lpstr>What is literature review?</vt:lpstr>
      <vt:lpstr>Why must you review literature for research?</vt:lpstr>
      <vt:lpstr>Purpose of literature review</vt:lpstr>
      <vt:lpstr>Purpose of literature review cont.</vt:lpstr>
      <vt:lpstr>Scope of the review</vt:lpstr>
      <vt:lpstr>Scope of the review cont.</vt:lpstr>
      <vt:lpstr>Scope of the review cont.</vt:lpstr>
      <vt:lpstr>PowerPoint Presentation</vt:lpstr>
      <vt:lpstr>What types of literature should be reviewed</vt:lpstr>
      <vt:lpstr>Sources of relevant literature</vt:lpstr>
      <vt:lpstr>Grey literature</vt:lpstr>
      <vt:lpstr>Examples of electronic databases</vt:lpstr>
      <vt:lpstr>PowerPoint Presentation</vt:lpstr>
      <vt:lpstr>Strategies involved in a review</vt:lpstr>
      <vt:lpstr>Strategies involved in a review cont.</vt:lpstr>
      <vt:lpstr>Writing the literature review</vt:lpstr>
      <vt:lpstr>PowerPoint Presentation</vt:lpstr>
      <vt:lpstr>Plagiarism </vt:lpstr>
      <vt:lpstr>PowerPoint Presentation</vt:lpstr>
      <vt:lpstr>All of the following are considered plagiarism</vt:lpstr>
      <vt:lpstr>Plagiarism </vt:lpstr>
      <vt:lpstr>PowerPoint Presentation</vt:lpstr>
      <vt:lpstr>Session Overview </vt:lpstr>
      <vt:lpstr>What is observation</vt:lpstr>
      <vt:lpstr>Observation</vt:lpstr>
      <vt:lpstr>Influential factors of observation</vt:lpstr>
      <vt:lpstr>Merits of observation method of data collection </vt:lpstr>
      <vt:lpstr>Demerits of observation method of data collection </vt:lpstr>
      <vt:lpstr>Types of observation method</vt:lpstr>
      <vt:lpstr>Participant and non-participant observation </vt:lpstr>
      <vt:lpstr>Disguised observation </vt:lpstr>
      <vt:lpstr>Merits of participant observation </vt:lpstr>
      <vt:lpstr>Demerits of participant observation </vt:lpstr>
      <vt:lpstr>controlled and uncontrolled observation</vt:lpstr>
      <vt:lpstr>What is an interview?</vt:lpstr>
      <vt:lpstr>Interviews</vt:lpstr>
      <vt:lpstr>Types of interviews</vt:lpstr>
      <vt:lpstr>Types of interview questions</vt:lpstr>
      <vt:lpstr>Types of interview questions cont.</vt:lpstr>
      <vt:lpstr>Other types of interviews</vt:lpstr>
      <vt:lpstr>Informant interview</vt:lpstr>
      <vt:lpstr>Focus group discussion</vt:lpstr>
      <vt:lpstr>Focus group characteristics</vt:lpstr>
      <vt:lpstr>What are some of the advantages of focus group interviews?</vt:lpstr>
      <vt:lpstr>Advantages of focus group discussions</vt:lpstr>
      <vt:lpstr>Disadvantages of focus group discussions</vt:lpstr>
      <vt:lpstr>PowerPoint Presentation</vt:lpstr>
      <vt:lpstr>Survey</vt:lpstr>
      <vt:lpstr>Advantages of surveys</vt:lpstr>
      <vt:lpstr>Disadvantages of surveys</vt:lpstr>
      <vt:lpstr>What is a questionnaire?</vt:lpstr>
      <vt:lpstr>Questionnaire</vt:lpstr>
      <vt:lpstr>Types of Questionnaires </vt:lpstr>
      <vt:lpstr>Advantages of dichotomous and Multiple Choice questions </vt:lpstr>
      <vt:lpstr>Disadvantages of dichotomous and Multiple Choice Questions </vt:lpstr>
      <vt:lpstr>Open-Ended Questions</vt:lpstr>
      <vt:lpstr>Disadvantages of Open-ended Questions </vt:lpstr>
      <vt:lpstr>Advantages of Questionnaire Method of Data Collection</vt:lpstr>
      <vt:lpstr>Disadvantages of Questionnaire Method of Data Collection</vt:lpstr>
      <vt:lpstr>PowerPoint Presentation</vt:lpstr>
      <vt:lpstr>Method section</vt:lpstr>
      <vt:lpstr>Methods section cont.</vt:lpstr>
      <vt:lpstr>Methods section cont.</vt:lpstr>
      <vt:lpstr>Methods section cont.</vt:lpstr>
      <vt:lpstr>Results section</vt:lpstr>
      <vt:lpstr>Discussion Section</vt:lpstr>
      <vt:lpstr>Limitations of the study</vt:lpstr>
      <vt:lpstr>Implications of the study</vt:lpstr>
      <vt:lpstr>Recommendations</vt:lpstr>
      <vt:lpstr> TYPES OF RESEARCH REPORTS AND FORMAT </vt:lpstr>
      <vt:lpstr>Types of research report</vt:lpstr>
      <vt:lpstr>Format for theses/projects</vt:lpstr>
      <vt:lpstr>Format for theses/projects cont.</vt:lpstr>
      <vt:lpstr>Format for journal articles</vt:lpstr>
      <vt:lpstr>Content of a research report</vt:lpstr>
      <vt:lpstr>Content of a research report</vt:lpstr>
      <vt:lpstr>Content of a research report</vt:lpstr>
      <vt:lpstr>Content of a research report</vt:lpstr>
      <vt:lpstr>Content of a research report</vt:lpstr>
      <vt:lpstr>Sections of a research proposal</vt:lpstr>
      <vt:lpstr>PowerPoint Presentation</vt:lpstr>
      <vt:lpstr>Utilization of research findings  </vt:lpstr>
      <vt:lpstr> </vt:lpstr>
      <vt:lpstr>What is RREFERENCE</vt:lpstr>
      <vt:lpstr>What is APA Style?</vt:lpstr>
      <vt:lpstr>Why Use APA?</vt:lpstr>
      <vt:lpstr>Citation/Reference - The Basics</vt:lpstr>
      <vt:lpstr>Citation/Reference - The Basics</vt:lpstr>
      <vt:lpstr>In-text Citation</vt:lpstr>
      <vt:lpstr>In-text Citation Cont.</vt:lpstr>
      <vt:lpstr>In-text Citation Cont. </vt:lpstr>
      <vt:lpstr>In-text Citation Cont. </vt:lpstr>
      <vt:lpstr>In-text Citation Cont. </vt:lpstr>
      <vt:lpstr>Reference List </vt:lpstr>
      <vt:lpstr>Basic format Journal Articles referencing</vt:lpstr>
      <vt:lpstr>PowerPoint Presentation</vt:lpstr>
      <vt:lpstr>News/Magazine Articles referencing</vt:lpstr>
      <vt:lpstr>News/Magazine Articles referencing</vt:lpstr>
      <vt:lpstr>Books (Print or Online)</vt:lpstr>
      <vt:lpstr>Book chapter and editor(s)</vt:lpstr>
      <vt:lpstr>Book chapter and editor(s)</vt:lpstr>
      <vt:lpstr>Web page</vt:lpstr>
      <vt:lpstr>Online report</vt:lpstr>
      <vt:lpstr>Online Report </vt:lpstr>
      <vt:lpstr> REFERENCES </vt:lpstr>
      <vt:lpstr>PowerPoint Presentation</vt:lpstr>
      <vt:lpstr> REFERENCES </vt:lpstr>
      <vt:lpstr> REFERENCES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STANLEY</dc:creator>
  <cp:lastModifiedBy>STANLEY</cp:lastModifiedBy>
  <cp:revision>334</cp:revision>
  <dcterms:created xsi:type="dcterms:W3CDTF">2018-03-08T13:04:54Z</dcterms:created>
  <dcterms:modified xsi:type="dcterms:W3CDTF">2021-08-17T20:03:24Z</dcterms:modified>
</cp:coreProperties>
</file>