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2" r:id="rId4"/>
    <p:sldId id="28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4" r:id="rId18"/>
    <p:sldId id="275" r:id="rId19"/>
    <p:sldId id="279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57" d="100"/>
          <a:sy n="57" d="100"/>
        </p:scale>
        <p:origin x="3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1EB28-DA84-4C66-B81A-3087EB204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B7FD8E-53A8-4F27-826C-F6A6241B1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A31C1-BDC4-4664-B172-D55235351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68B8A-E4CF-4F20-B3E1-3C559F82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3FB10-782C-47C5-BF8A-25BD6660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93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0E920-D031-48F2-BCF8-2FB707281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DFD65-C927-4032-A8EB-4E1424D84F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91FDC-9DD8-4D14-A163-113D7248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F8E25-7C4C-48A3-A4DD-11DD54E26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9BFD2-BD80-45CD-9C56-ABFA8D40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93E691-B453-424D-AB2F-DD0E2E976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5437D4-151B-49F5-988B-2CC632AB6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620A7-69B7-4337-8EC3-6FE366D92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A8EB1-B68C-40F4-A652-5CA675D34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F43A1-DF1B-45FB-80BD-14C4ED23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7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E1690-E3B1-4FC1-A95F-3D0FD9B0B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C88F0-2648-40DA-87C4-861793A3F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5189C-41C1-4E29-BA04-8ABC6C5DE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48507-72BF-41C5-94F3-74FBEB43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2C7B7-0E60-4CF5-8CEC-88D8EDFA4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29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941B3-56F4-47C1-ACD7-1530D6E85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60ED7-CFA9-4A81-8146-77DA469B0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BE854-7A91-43FB-B98F-912F4BBA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0C228-11E4-4A1F-8DD7-4F7A030BA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F756B-6529-4BCA-9DD2-480F50EC4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5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43ACE-39D3-4B03-992A-C2BAF31B2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40BDD-A987-45E0-9EE7-5373506E18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3B9C2-F73D-4807-AAC8-068B223F8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6F59E-84BE-4D75-8895-BE3479FB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C017ED-D20A-40F8-A67C-35C456B3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AE310-6434-4993-9002-D7A8B85D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5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058A-65A6-43A1-9E13-F72B4E9A0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5F45C-6511-4231-88AE-FA51683ED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D6B5B2-46C0-4CD7-828A-8DCBE2188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97C696-FB6E-4E3A-B8E6-10ADE053F5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73E75-9EEF-4D63-86FB-3F953EE262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FAF46A-14D9-4365-AB14-BD89E2F4C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61465A-EFF9-44D1-B7E3-61ABCA6AA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3ADA05-1C21-4350-B035-06BDFE845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9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2B62F-53D2-419D-BD78-63EF64713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1A53D7-D2A5-4ECA-AB95-9F468EFC7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464D0F-FEA0-4745-8531-BCD22535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9BED1E-3EB5-42B4-8EBB-DC2ED2F5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5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C66539-C22F-4023-B497-11AD25A10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0CC18F-8E1C-487E-A7EA-7D3584ED9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548988-6F40-4E70-8C48-749984599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82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FCEF1-D59A-4C7E-9694-5D7726DA7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C8850-D308-485A-9722-8D1D6F032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BA50E1-6FC8-4439-B655-FF9C7F7BE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9A831-1D80-47F3-BC0A-88A2BA1C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B40F5-458C-4CB6-B21E-75C5978B1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90D31-48FB-41E0-93BB-2ADDB478B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86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EB35A-A40D-40FA-AD33-6F9FB1017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33366F-1BB6-46C9-908C-2030148F58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AE2B9-EAC9-4D11-B5BD-BD45A25D9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13701-9EBA-4EF8-9E04-0574690A8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39175-FA47-4C78-A8B6-3BF0DB6B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FDD30-98F6-4265-8AB6-7F0B90F8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4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E3AC42-4186-4810-9D66-606077C6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0AA83-AE55-4415-A31A-CCD2A2F24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6464C-6057-47F9-AA31-A5C76DFE4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D31A9-DF1F-4031-9033-ED091268695B}" type="datetimeFigureOut">
              <a:rPr lang="en-US" smtClean="0"/>
              <a:t>08-Apr-21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DF5B8-CD46-44A1-BC0B-E036411994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5F367-667F-4EB8-9FE0-A2EB09E3DF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E3212-9AC2-4E5A-8F63-A1756932A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4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43EF9-57AD-4AC5-ABD1-CEDED0647E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SALICYLATES AND NON-STEROIDAL ANTI-INFLAMMATORY DRUGS (NSAIDs)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5A9635-9F9A-4BE5-89A3-EFD34C3AE6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ADOLPH M EGBEFOME</a:t>
            </a:r>
          </a:p>
        </p:txBody>
      </p:sp>
    </p:spTree>
    <p:extLst>
      <p:ext uri="{BB962C8B-B14F-4D97-AF65-F5344CB8AC3E}">
        <p14:creationId xmlns:p14="http://schemas.microsoft.com/office/powerpoint/2010/main" val="578283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09575-E57D-452F-A26E-AF7C4388E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71385-6E36-43C5-858B-14E03B0F4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2. Hypersensitivity intolerance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(also known as aspirin or NSAID-exacerbated respiratory disease)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Hypersensitivity is relatively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uncommon,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but can result in rash, bronchospasm, rhinitis, </a:t>
            </a:r>
            <a:r>
              <a:rPr lang="en-GB" sz="2000" b="0" i="0" u="none" strike="noStrike" baseline="0" dirty="0" err="1">
                <a:solidFill>
                  <a:srgbClr val="231F20"/>
                </a:solidFill>
                <a:latin typeface="Times New Roman" panose="02020603050405020304" pitchFamily="18" charset="0"/>
              </a:rPr>
              <a:t>edema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, or an anaphylactic reaction with shock, which may be life-threatening.</a:t>
            </a:r>
          </a:p>
          <a:p>
            <a:pPr marL="0" indent="0" algn="l">
              <a:buNone/>
            </a:pPr>
            <a:endParaRPr lang="en-GB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1)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 incidence is highest in patients with asthma and nasal polyps.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2) Cross-hypersensitivity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may exist between aspirin and other NSAIDs.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3)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It is thought that inhibiting the COX pathway diverts arachidonic acid metabolites to the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lipoxygenase pathway, leading to increased synthesis of cysteinyl leukotrienes (proinflammatory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mediators that have an important role in the pathophysiology of asthma).</a:t>
            </a:r>
          </a:p>
          <a:p>
            <a:pPr algn="l"/>
            <a:r>
              <a:rPr lang="en-US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la)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Leukotriene-modifying agents, such as a leukotriene-receptor antagonist (montelukast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or zafirlukast), can help prevent exacerbations.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4649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D36C1-395B-48F2-A3F2-6F575937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9C146-C5D2-412E-B6BD-DD46A17C8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3.Reye syndrome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Reye syndrome is an illness characterized by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vomiting, hepatic disturbances,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and </a:t>
            </a:r>
            <a:r>
              <a:rPr lang="en-US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encephalopathy.</a:t>
            </a:r>
          </a:p>
          <a:p>
            <a:pPr marL="0" indent="0" algn="l">
              <a:buNone/>
            </a:pPr>
            <a:endParaRPr lang="en-US" sz="2000" b="1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b.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It occurs when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aspirin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or other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salicylates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are used to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control fever during viral infections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(influenza and chickenpox) in children and adolescents.</a:t>
            </a:r>
          </a:p>
          <a:p>
            <a:pPr marL="0" indent="0" algn="l">
              <a:buNone/>
            </a:pPr>
            <a:endParaRPr lang="en-GB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c. Acetaminophen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recommended as a substitute for children with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fever of unknown </a:t>
            </a:r>
            <a:r>
              <a:rPr lang="en-GB" sz="2000" b="1" i="0" u="none" strike="noStrike" baseline="0" dirty="0" err="1">
                <a:solidFill>
                  <a:srgbClr val="231F20"/>
                </a:solidFill>
                <a:latin typeface="Arial" panose="020B0604020202020204" pitchFamily="34" charset="0"/>
              </a:rPr>
              <a:t>etiology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endParaRPr lang="en-GB" sz="2000" b="1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4.Renal impairment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NSAIDs may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reduce renal blood flow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and compromise existing renal function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1399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78E6-129E-4AD1-A88C-B0B18F3A9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F8B23-8C87-4D0B-943D-F9E437144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5.Cardiovascular events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Although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aspirin has cardioprotective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effects,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other NSAIDs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can cause an increased risk of serious cardiovascular thrombotic events, such as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myocardiaI infarction or stroke.</a:t>
            </a:r>
          </a:p>
          <a:p>
            <a:pPr marL="0" indent="0" algn="l">
              <a:buNone/>
            </a:pPr>
            <a:endParaRPr lang="en-GB" sz="2000" b="1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b.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Compared to other nonselective NSAIDs,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COX-2 selective inhibitors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have an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increased incidence of heart attack and stroke.</a:t>
            </a:r>
          </a:p>
          <a:p>
            <a:pPr algn="l"/>
            <a:endParaRPr lang="en-GB" sz="2000" b="1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One potential reason for the increased risk of serious (and potentially fatal) adverse cardiovascular thrombotic events: inhibition of COX-2-mediated production of the vasodilator, PGl2, by endothelial cells, while not affecting the prothrombotic actions of COX-I in platelets, increases the chance of blood clots.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5338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1F131-967D-424D-B860-63EB1010C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2FB86-C09D-43C0-8001-550EF4D84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6. Prolonged bleeding time</a:t>
            </a:r>
          </a:p>
          <a:p>
            <a:pPr marL="0" indent="0" algn="l">
              <a:buNone/>
            </a:pPr>
            <a:endParaRPr lang="en-US" sz="2000" b="1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Platelet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adhesion and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aggregation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may be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decreased.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Patients on anticoagulant therapy or with coagulation disorders must be monitored closely.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b. Aspirin irreversibly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inhibits platelet COX-1 and COX-2 and, therefore, irreversibly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inhibits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TX</a:t>
            </a:r>
            <a:r>
              <a:rPr lang="en-GB" sz="2000" b="1" dirty="0">
                <a:solidFill>
                  <a:srgbClr val="231F20"/>
                </a:solidFill>
                <a:latin typeface="Times New Roman" panose="02020603050405020304" pitchFamily="18" charset="0"/>
              </a:rPr>
              <a:t>A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2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production,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suppressing platelet adhesion and aggregation.</a:t>
            </a:r>
          </a:p>
          <a:p>
            <a:pPr marL="0" indent="0" algn="l">
              <a:buNone/>
            </a:pPr>
            <a:endParaRPr lang="en-GB" sz="200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GB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7. Sulfonamide allergy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COX-2 selective inhibitors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contain the sulphonamide structure; therefore, caution must be used in those with a sulfa allergy.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7011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215F4-E3C3-4425-80BE-6C05D6503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INTERACTIONS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DBA93-D0B6-4812-A5AE-BB0F5CEBB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Anticoagulants and antiplatelet agents</a:t>
            </a:r>
          </a:p>
          <a:p>
            <a:pPr algn="l"/>
            <a:r>
              <a:rPr lang="en-GB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 antiplatelet properties of salicylates and NSAIDs in combination with other anticoagulant or antiplatelet agents may increase the risk of bleeding.</a:t>
            </a:r>
          </a:p>
          <a:p>
            <a:pPr marL="0" indent="0" algn="l">
              <a:buNone/>
            </a:pPr>
            <a:endParaRPr lang="en-GB" sz="18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2. Sulfonylureas</a:t>
            </a:r>
          </a:p>
          <a:p>
            <a:pPr algn="l"/>
            <a:r>
              <a:rPr lang="en-GB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The hypoglycaemic action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of sulfonylureas may be </a:t>
            </a:r>
            <a:r>
              <a:rPr lang="en-GB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enhanced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when given with aspirin and certain NSAIDs due to displacement from their binding sites on serum albumin.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838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0E49E-8033-4930-BB15-4F5C158B7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INTERACTIONS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A41-AA7F-4A55-A5CE-3A47621BF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Methotrexate</a:t>
            </a:r>
          </a:p>
          <a:p>
            <a:pPr algn="l"/>
            <a:r>
              <a:rPr lang="en-GB" sz="24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NSAIDs or salicylates should not be given in combination with methotrexate due to the risk of methotrexate toxicity, which may include </a:t>
            </a:r>
            <a:r>
              <a:rPr lang="en-GB" sz="24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hematologic toxicity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(neutropenia, thrombocytopenia), </a:t>
            </a:r>
            <a:r>
              <a:rPr lang="en-US" sz="24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nephrotoxicity, and hepatotoxicity.</a:t>
            </a:r>
          </a:p>
          <a:p>
            <a:pPr algn="l"/>
            <a:endParaRPr lang="en-US" sz="2400" b="1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GB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There are sev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eral potential mechanisms for this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interaction, including decreased renal excretion </a:t>
            </a:r>
            <a:r>
              <a:rPr lang="en-US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of methotrexate.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2612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9ABB0-3D90-4C35-9F5C-24621550A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INTERACTIONS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B6B3D-E958-4854-83B2-2820576C2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24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Alcohol</a:t>
            </a: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Patients should be advised that regularly consuming alcohol when taking NSAIDs or </a:t>
            </a:r>
            <a:r>
              <a:rPr lang="en-GB" sz="2400" dirty="0">
                <a:solidFill>
                  <a:srgbClr val="231F20"/>
                </a:solidFill>
                <a:latin typeface="Arial" panose="020B0604020202020204" pitchFamily="34" charset="0"/>
              </a:rPr>
              <a:t>salicyl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ates could increase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the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bleeding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risk.</a:t>
            </a:r>
          </a:p>
          <a:p>
            <a:pPr algn="l"/>
            <a:endParaRPr lang="en-GB" sz="2400" b="0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GB" sz="24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Aspirin interaction </a:t>
            </a:r>
            <a:r>
              <a:rPr lang="en-GB" sz="24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with </a:t>
            </a:r>
            <a:r>
              <a:rPr lang="en-GB" sz="24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NSAIDs</a:t>
            </a: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Some nonselective NSAIDs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may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exhibit greater affinity than aspirin for the active site on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the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COX enzyme, limiting aspirin's irreversible inhibition of COX.</a:t>
            </a:r>
          </a:p>
          <a:p>
            <a:pPr marL="0" indent="0" algn="l">
              <a:buNone/>
            </a:pPr>
            <a:endParaRPr lang="en-GB" sz="24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COX-2 selective NSAIDs have less risk for this potential interaction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224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99CFD-8B59-4F62-AF28-EFDACD84A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NSAID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FEE28-00DA-4CB9-97E1-A3C875340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1. </a:t>
            </a:r>
            <a:r>
              <a:rPr lang="en-US" sz="18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Propionic acid derivatives</a:t>
            </a:r>
          </a:p>
          <a:p>
            <a:pPr algn="l"/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</a:t>
            </a:r>
            <a:r>
              <a:rPr lang="en-US" sz="18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Ibuprofen, naproxen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231F20"/>
                </a:solidFill>
                <a:latin typeface="Times New Roman" panose="02020603050405020304" pitchFamily="18" charset="0"/>
              </a:rPr>
              <a:t>fenoprofen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, and ketoprofen</a:t>
            </a:r>
          </a:p>
          <a:p>
            <a:pPr marL="0" indent="0" algn="l">
              <a:buNone/>
            </a:pPr>
            <a:endParaRPr lang="en-US" sz="18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2. </a:t>
            </a:r>
            <a:r>
              <a:rPr lang="en-US" sz="18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Acetic acid derivatives</a:t>
            </a:r>
          </a:p>
          <a:p>
            <a:pPr algn="l"/>
            <a:r>
              <a:rPr lang="en-US" sz="1800" b="1" dirty="0">
                <a:solidFill>
                  <a:srgbClr val="231F20"/>
                </a:solidFill>
                <a:latin typeface="Times New Roman" panose="02020603050405020304" pitchFamily="18" charset="0"/>
              </a:rPr>
              <a:t>a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. Indomethacin, sulindac, ketorolac, and diclofenac</a:t>
            </a:r>
          </a:p>
          <a:p>
            <a:pPr algn="l"/>
            <a:r>
              <a:rPr lang="en-GB" sz="18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.</a:t>
            </a:r>
            <a:r>
              <a:rPr lang="en-GB" sz="18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Diclofenac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 potent anti-inflammatory agent</a:t>
            </a:r>
          </a:p>
          <a:p>
            <a:pPr algn="l"/>
            <a:r>
              <a:rPr lang="en-GB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c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. </a:t>
            </a:r>
            <a:r>
              <a:rPr lang="en-GB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Ketorolac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is a </a:t>
            </a:r>
            <a:r>
              <a:rPr lang="en-GB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potent analgesic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and is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used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for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the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management of moderately severe acute pain that requires analgesia at the opioid level.</a:t>
            </a:r>
          </a:p>
          <a:p>
            <a:pPr algn="l"/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Due to the potential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for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severe adverse effects, it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only indicated for short-term use</a:t>
            </a:r>
          </a:p>
          <a:p>
            <a:pPr algn="l"/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(use should not exceed 5 days).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136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1FB54-721E-4AA7-8139-906B4168D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NSAID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05D88-E26E-4275-AF19-BB24F419C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231F20"/>
                </a:solidFill>
                <a:latin typeface="Times New Roman" panose="02020603050405020304" pitchFamily="18" charset="0"/>
              </a:rPr>
              <a:t>3.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Oxicam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derivatives</a:t>
            </a:r>
          </a:p>
          <a:p>
            <a:pPr algn="l"/>
            <a:r>
              <a:rPr lang="en-US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•Piroxicam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4. </a:t>
            </a:r>
            <a:r>
              <a:rPr lang="en-US" sz="2000" b="0" i="0" u="none" strike="noStrike" baseline="0" dirty="0" err="1">
                <a:solidFill>
                  <a:srgbClr val="231F20"/>
                </a:solidFill>
                <a:latin typeface="Times New Roman" panose="02020603050405020304" pitchFamily="18" charset="0"/>
              </a:rPr>
              <a:t>Fenamate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derivatives</a:t>
            </a:r>
          </a:p>
          <a:p>
            <a:pPr algn="l"/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Mefenamate and meclofenamate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5. </a:t>
            </a:r>
            <a:r>
              <a:rPr lang="en-US" sz="2000" dirty="0">
                <a:solidFill>
                  <a:srgbClr val="231F20"/>
                </a:solidFill>
                <a:latin typeface="Times New Roman" panose="02020603050405020304" pitchFamily="18" charset="0"/>
              </a:rPr>
              <a:t>K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etones</a:t>
            </a:r>
          </a:p>
          <a:p>
            <a:pPr algn="l"/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</a:t>
            </a:r>
            <a:r>
              <a:rPr lang="en-US" sz="2000" b="0" i="0" u="none" strike="noStrike" baseline="0" dirty="0" err="1">
                <a:solidFill>
                  <a:srgbClr val="231F20"/>
                </a:solidFill>
                <a:latin typeface="Times New Roman" panose="02020603050405020304" pitchFamily="18" charset="0"/>
              </a:rPr>
              <a:t>Nabumetone</a:t>
            </a: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sz="2000" dirty="0">
                <a:solidFill>
                  <a:srgbClr val="231F20"/>
                </a:solidFill>
                <a:latin typeface="Times New Roman" panose="02020603050405020304" pitchFamily="18" charset="0"/>
              </a:rPr>
              <a:t>6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.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COX-2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selective agents</a:t>
            </a:r>
          </a:p>
          <a:p>
            <a:pPr algn="l"/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</a:t>
            </a:r>
            <a:r>
              <a:rPr lang="en-US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Celecoxib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57811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089A43-E11C-4470-8BD5-532C22D18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89" y="1038578"/>
            <a:ext cx="9008533" cy="495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50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7B2E5-15E9-4EB3-95FD-5DC7CEDA3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action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A96D7-2BFC-41F3-B51A-F8566F4C1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1.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NSAIDs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are used to suppress the symptoms of inflammation and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relieve pain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(analgesic action) </a:t>
            </a:r>
            <a:r>
              <a:rPr lang="en-US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and fever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 antipyretic action).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Anti-inflammatory </a:t>
            </a:r>
            <a:r>
              <a:rPr lang="en-US" sz="2000" b="1" i="1" dirty="0">
                <a:solidFill>
                  <a:srgbClr val="231F20"/>
                </a:solidFill>
                <a:latin typeface="Arial" panose="020B0604020202020204" pitchFamily="34" charset="0"/>
              </a:rPr>
              <a:t>eff</a:t>
            </a:r>
            <a:r>
              <a:rPr lang="en-US" sz="2000" b="1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ect</a:t>
            </a: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•· PGE2 and PGl2 are primarily involved with inflammation. They promote blood flow in the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inflamed region, enhance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edema formation, and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enhance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leukocyte infiltration.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b. The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anti-inflammatory effect of NSAIDs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is due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to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inhibition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of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COX-1 and COX-2.</a:t>
            </a: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COX·2 plays an important role in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 inflammatory process, although the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effect of its inhibition on inflammation is not fully understood.</a:t>
            </a:r>
          </a:p>
        </p:txBody>
      </p:sp>
    </p:spTree>
    <p:extLst>
      <p:ext uri="{BB962C8B-B14F-4D97-AF65-F5344CB8AC3E}">
        <p14:creationId xmlns:p14="http://schemas.microsoft.com/office/powerpoint/2010/main" val="3096793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482C6-D8F9-4085-BD1E-5D5115996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Acetaminophen (paracetamol; N-acetyl-p-aminophenol)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B74A5-CD3A-473B-8329-FCA239894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000" b="0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M</a:t>
            </a:r>
            <a:r>
              <a:rPr lang="en-GB" sz="2000" i="1" dirty="0">
                <a:solidFill>
                  <a:srgbClr val="231F20"/>
                </a:solidFill>
                <a:latin typeface="Arial" panose="020B0604020202020204" pitchFamily="34" charset="0"/>
              </a:rPr>
              <a:t>echan</a:t>
            </a:r>
            <a:r>
              <a:rPr lang="en-GB" sz="2000" b="0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ism of action</a:t>
            </a: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Acetaminophen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centrally acting analgesic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and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antipyretic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with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minimal anti-inflammatory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US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activity.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(1)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High concentrations of peroxides that occur at sites of inflammation reduce its COX </a:t>
            </a:r>
            <a:r>
              <a:rPr lang="en-US" sz="2000" dirty="0">
                <a:solidFill>
                  <a:srgbClr val="231F20"/>
                </a:solidFill>
                <a:latin typeface="Times New Roman" panose="02020603050405020304" pitchFamily="18" charset="0"/>
              </a:rPr>
              <a:t>i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nhibitory activity.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b. It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reduces fever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through the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inhibition of prostaglandin synthesis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in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 CNS and by inhibition of endogenous pyrogens in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 hypothalamus.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4303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99DDD-E2B6-4D41-8C90-7F21FF4F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Acetaminophen (paracetamol; N-acetyl-p-aminophenol)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93C19-1A24-492C-84AA-1617FED77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0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INDICATIONS</a:t>
            </a: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It is used for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the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management of mild to moderate pain and for temporary reduction of fever.</a:t>
            </a:r>
          </a:p>
          <a:p>
            <a:pPr algn="l"/>
            <a:endParaRPr lang="en-GB" sz="240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endParaRPr lang="en-GB" sz="24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3. ADVERSE EFFECTS</a:t>
            </a: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Acetaminophen may cause a mild increase in hepatic enzymes.</a:t>
            </a: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b. Overall,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it </a:t>
            </a:r>
            <a:r>
              <a:rPr lang="en-GB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i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 very well tolerated and has no clinically relevant effects on the cardiovascular and respiratory systems, platelets, and GI tract.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2941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09AE0-6E62-48B9-A848-1C6D35492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Acetaminophen (paracetamol; N-acetyl-p-aminophenol)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168AF-EDE2-4791-A2B4-4B189BF71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2000" b="1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Toxicity</a:t>
            </a: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Severe liver damage can occur with overdose due to the accumulation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of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 minor toxic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metabolite, N-acetyl-p-benzoquinone imine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(NAPQI).</a:t>
            </a: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(1)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At toxic doses, the enzymes responsible for glucuronide and sulfate conjugation become saturated ; more acetaminophen is shunted to the CYP450 enzymes and metabolized to NAPQI.</a:t>
            </a:r>
          </a:p>
          <a:p>
            <a:pPr algn="l"/>
            <a:endParaRPr lang="en-GB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(a) NAPQI is usually rapidly conjugated with hepatic glutathione (GSH) to form nontoxic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products.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(b) When hepatic GSH stores are depleted, NAPQI accumulates and causes hepatic damage by interaction with cellular proteins.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82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7BA317-584D-4971-A52C-C5CDE126C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867" y="436573"/>
            <a:ext cx="8556977" cy="568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640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F18C3-05C5-4377-98EF-5875A8BA0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EFB1E-B05B-4CC9-9D0A-4F8C62628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GB" sz="2800" b="0" i="0" u="none" strike="noStrike" baseline="0" dirty="0">
                <a:solidFill>
                  <a:srgbClr val="231F20"/>
                </a:solidFill>
              </a:rPr>
              <a:t>(1) </a:t>
            </a:r>
            <a:r>
              <a:rPr lang="en-GB" sz="2800" b="1" i="0" u="none" strike="noStrike" baseline="0" dirty="0">
                <a:solidFill>
                  <a:srgbClr val="231F20"/>
                </a:solidFill>
              </a:rPr>
              <a:t>Aspirin irreversibly </a:t>
            </a:r>
            <a:r>
              <a:rPr lang="en-GB" sz="2800" b="0" i="0" u="none" strike="noStrike" baseline="0" dirty="0">
                <a:solidFill>
                  <a:srgbClr val="231F20"/>
                </a:solidFill>
              </a:rPr>
              <a:t>inactivates COX-1 and COX-2 by acetylation of a specific serine residue. </a:t>
            </a:r>
          </a:p>
          <a:p>
            <a:pPr algn="l"/>
            <a:r>
              <a:rPr lang="en-GB" sz="2800" b="0" i="0" u="none" strike="noStrike" baseline="0" dirty="0">
                <a:solidFill>
                  <a:srgbClr val="231F20"/>
                </a:solidFill>
              </a:rPr>
              <a:t>This distinguishes it from other NSAIDs, which reversibly inhibitCOX-1 and COX-2.</a:t>
            </a:r>
          </a:p>
          <a:p>
            <a:pPr marL="0" indent="0" algn="l">
              <a:buNone/>
            </a:pPr>
            <a:endParaRPr lang="en-GB" sz="2800" b="0" i="0" u="none" strike="noStrike" baseline="0" dirty="0">
              <a:solidFill>
                <a:srgbClr val="231F20"/>
              </a:solidFill>
            </a:endParaRPr>
          </a:p>
          <a:p>
            <a:pPr algn="l"/>
            <a:r>
              <a:rPr lang="en-GB" sz="2800" b="0" i="0" u="none" strike="noStrike" baseline="0" dirty="0">
                <a:solidFill>
                  <a:srgbClr val="231F20"/>
                </a:solidFill>
              </a:rPr>
              <a:t>(2) COX-2 selective agents inhibit COX-2 more than COX-1. They inhibit COX-2-mediated prostacyclin synthesis in the vascular endothelium.</a:t>
            </a:r>
          </a:p>
          <a:p>
            <a:pPr algn="l"/>
            <a:r>
              <a:rPr lang="en-GB" sz="2800" b="0" i="0" u="none" strike="noStrike" baseline="0" dirty="0">
                <a:solidFill>
                  <a:srgbClr val="231F20"/>
                </a:solidFill>
              </a:rPr>
              <a:t>la) Rationale for development: Inhibition of COX-2 would reduce the inflammatory response and pain but not inhibit the cytoprotective action of prostaglandins in the stomach. Unfortunately, this caused an increased risk for serious cardiovascular </a:t>
            </a:r>
            <a:r>
              <a:rPr lang="en-US" sz="2800" b="0" i="0" u="none" strike="noStrike" baseline="0" dirty="0">
                <a:solidFill>
                  <a:srgbClr val="231F20"/>
                </a:solidFill>
              </a:rPr>
              <a:t>thrombotic events.</a:t>
            </a:r>
          </a:p>
          <a:p>
            <a:pPr marL="0" indent="0" algn="l">
              <a:buNone/>
            </a:pPr>
            <a:endParaRPr lang="en-US" sz="2800" b="0" i="0" u="none" strike="noStrike" baseline="0" dirty="0">
              <a:solidFill>
                <a:srgbClr val="231F20"/>
              </a:solidFill>
            </a:endParaRPr>
          </a:p>
          <a:p>
            <a:pPr algn="l"/>
            <a:r>
              <a:rPr lang="en-GB" sz="2800" b="0" i="0" u="none" strike="noStrike" baseline="0" dirty="0">
                <a:solidFill>
                  <a:srgbClr val="231F20"/>
                </a:solidFill>
              </a:rPr>
              <a:t>c. NSAIDs have no effect on lipoxygenase and therefore do not inhibit the production of </a:t>
            </a:r>
            <a:r>
              <a:rPr lang="en-US" sz="2800" b="0" i="0" u="none" strike="noStrike" baseline="0" dirty="0">
                <a:solidFill>
                  <a:srgbClr val="231F20"/>
                </a:solidFill>
              </a:rPr>
              <a:t>leukotrienes.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19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3BEB9-A0F4-4C91-A811-1047FBE7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5DAF3-7653-4746-BC9A-B80A5BAD2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sz="180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18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GB" sz="24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3. </a:t>
            </a:r>
            <a:r>
              <a:rPr lang="en-GB" sz="2400" b="1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Analgesic </a:t>
            </a:r>
            <a:r>
              <a:rPr lang="en-GB" sz="24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effect </a:t>
            </a:r>
            <a:r>
              <a:rPr lang="en-GB" sz="2400" b="1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(decrease pain)</a:t>
            </a: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PGE2 and PGl2 are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the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most important prostaglandins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involved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in pain. They are </a:t>
            </a:r>
            <a:r>
              <a:rPr lang="en-GB" sz="2400" b="0" i="0" u="none" strike="noStrike" baseline="0" dirty="0" err="1">
                <a:solidFill>
                  <a:srgbClr val="231F20"/>
                </a:solidFill>
                <a:latin typeface="Times New Roman" panose="02020603050405020304" pitchFamily="18" charset="0"/>
              </a:rPr>
              <a:t>hyperalgesic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in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the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periphery and centrally. Inhibition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of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their synthesis is a primary mechanism of </a:t>
            </a:r>
            <a:r>
              <a:rPr lang="en-US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NSAID-mediated </a:t>
            </a:r>
            <a:r>
              <a:rPr lang="en-US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analgesia.</a:t>
            </a:r>
          </a:p>
          <a:p>
            <a:pPr marL="0" indent="0" algn="l">
              <a:buNone/>
            </a:pPr>
            <a:endParaRPr lang="en-US" sz="2400" b="1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24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4. </a:t>
            </a:r>
            <a:r>
              <a:rPr lang="en-US" sz="2400" b="1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Antipyretic </a:t>
            </a:r>
            <a:r>
              <a:rPr lang="en-US" sz="2400" b="1" i="1" dirty="0">
                <a:solidFill>
                  <a:srgbClr val="231F20"/>
                </a:solidFill>
                <a:latin typeface="Times New Roman" panose="02020603050405020304" pitchFamily="18" charset="0"/>
              </a:rPr>
              <a:t>effe</a:t>
            </a:r>
            <a:r>
              <a:rPr lang="en-US" sz="2400" b="1" i="1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ct </a:t>
            </a:r>
            <a:r>
              <a:rPr lang="en-US" sz="2400" b="1" i="1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(d</a:t>
            </a:r>
            <a:r>
              <a:rPr lang="en-US" sz="2400" b="1" i="1" dirty="0">
                <a:solidFill>
                  <a:srgbClr val="231F20"/>
                </a:solidFill>
                <a:latin typeface="Arial" panose="020B0604020202020204" pitchFamily="34" charset="0"/>
              </a:rPr>
              <a:t>ecrease fever)</a:t>
            </a:r>
            <a:endParaRPr lang="en-US" sz="2400" b="1" i="1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The antipyretic effect of NSAIDs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 believed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to be related to inhibition of production of prostaglandins</a:t>
            </a:r>
            <a:r>
              <a:rPr lang="en-GB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induced by interleukin-1 (IL l) and interleukin-6 </a:t>
            </a:r>
            <a:r>
              <a:rPr lang="en-GB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(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ll.-6) in the hypothalamus and the resetting of the thermoregulatory system, leading to vasodilatation and increased heat loss.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241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8E897-D8E7-49BB-99A0-1FAADBD5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CB30A-F124-4781-BEBA-BBE1ADEBD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NSAIDs </a:t>
            </a:r>
            <a:r>
              <a:rPr lang="en-GB" sz="18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are first-line drugs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used to arrest inflammation and its accompanying pain of rheumatic 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and non rheumatic diseases.</a:t>
            </a:r>
          </a:p>
          <a:p>
            <a:pPr algn="l"/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They are used in rheumatoid arthritis, juvenile arthritis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, </a:t>
            </a:r>
            <a:r>
              <a:rPr lang="en-US" sz="1800" dirty="0">
                <a:solidFill>
                  <a:srgbClr val="231F20"/>
                </a:solidFill>
                <a:latin typeface="Times New Roman" panose="02020603050405020304" pitchFamily="18" charset="0"/>
              </a:rPr>
              <a:t>o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steoarthritis, psoriatic arthritis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, 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ankylosing spondylitis, reactive arthritis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(Reiter syndrome), dysmenorrhea, bursitis, and tendonitis.</a:t>
            </a:r>
          </a:p>
          <a:p>
            <a:pPr marL="0" indent="0" algn="l">
              <a:buNone/>
            </a:pPr>
            <a:endParaRPr lang="en-US" sz="18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NSAIDs suppress the signs of underlying inflammatory response but may not reverse or </a:t>
            </a:r>
            <a:r>
              <a:rPr lang="en-US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resolve the inflammatory process.</a:t>
            </a:r>
          </a:p>
          <a:p>
            <a:pPr marL="0" indent="0" algn="l">
              <a:buNone/>
            </a:pPr>
            <a:endParaRPr lang="en-US" sz="18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b. Treatment of chronic inflammation requires higher doses than those used for analgesia and antipyresis; consequently, the incidence of adverse drug effects is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increased.</a:t>
            </a:r>
          </a:p>
          <a:p>
            <a:pPr marL="0" indent="0" algn="l">
              <a:buNone/>
            </a:pPr>
            <a:endParaRPr lang="en-GB" sz="18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C.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In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some cases, anti-inflammatory effects may develop only after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several 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weeks of treatment.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61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38B72-8678-4416-A06A-014870904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EE95E-EF2A-426B-B2E8-900366C1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4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NSAIDs are used to alleviate mild to</a:t>
            </a:r>
            <a:r>
              <a:rPr lang="en-GB" sz="24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400" b="1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moderate pain.</a:t>
            </a: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They are more effective for pain associated with integumental structures (pain of muscular and vascular origin, arthritis, and bursitis) than with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pain associated with the viscera.</a:t>
            </a:r>
          </a:p>
          <a:p>
            <a:pPr marL="0" indent="0" algn="l">
              <a:buNone/>
            </a:pPr>
            <a:endParaRPr lang="en-GB" sz="24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b. They are less effective than opioids.</a:t>
            </a:r>
          </a:p>
          <a:p>
            <a:pPr marL="0" indent="0" algn="l">
              <a:buNone/>
            </a:pPr>
            <a:endParaRPr lang="en-GB" sz="240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NSAIDs are used to reduce elevated body </a:t>
            </a:r>
            <a:r>
              <a:rPr lang="en-GB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te</a:t>
            </a:r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mperature.</a:t>
            </a:r>
          </a:p>
          <a:p>
            <a:pPr algn="l"/>
            <a:r>
              <a:rPr lang="en-GB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 They have little effect on normal body </a:t>
            </a:r>
            <a:r>
              <a:rPr lang="en-US" sz="24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temperature.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5220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63951-1FA0-42BE-9F69-470C3688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BE1B4-898A-4EE2-9256-DE8B5BD20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4. Aspirin reduces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the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formation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of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thrombi.</a:t>
            </a: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At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low doses, aspirin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more selective for COX-1.</a:t>
            </a:r>
          </a:p>
          <a:p>
            <a:pPr marL="0" indent="0" algn="l">
              <a:buNone/>
            </a:pPr>
            <a:endParaRPr lang="en-GB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b. It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has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significantly greater antithrombotic activity than other NSAIDs and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useful in preventing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or reducing the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risk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of myocardial infarction in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patients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with a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history of myocardial infarction, angina, cardiac surgery, and cerebral or peripheral vascular disease.</a:t>
            </a:r>
          </a:p>
          <a:p>
            <a:pPr marL="0" indent="0" algn="l">
              <a:buNone/>
            </a:pPr>
            <a:endParaRPr lang="en-GB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c. It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is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also used prophylactically to reduce recurrent transient ischemia, unstable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angina,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and the incidence of thrombosis after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coronary artery bypass grafts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endParaRPr lang="en-GB" sz="2000" b="0" i="0" u="none" strike="noStrike" baseline="0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5.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Salicylic acid is used topically to treat plantar warts, fungal infections, and corns.</a:t>
            </a:r>
          </a:p>
          <a:p>
            <a:pPr algn="l"/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a. It causes destruction of keratinocytes and dermal epithelium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by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 free acid</a:t>
            </a:r>
            <a:r>
              <a:rPr lang="en-GB" sz="18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357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BE1D9-7BC8-4B36-B198-0EA4CA4A6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F3190-40E5-44C6-9A82-D1D52727D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1. Gastrointestinal events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a.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GI problems are the most common adverse effects. These may include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nausea, vomiting,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diarrhoea, constipation,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dyspepsia, epigastric pain,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bleeding, and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ulceration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of stomach,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duodenum, and small intestine.</a:t>
            </a: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1) </a:t>
            </a:r>
            <a:r>
              <a:rPr lang="en-GB" sz="2000" dirty="0">
                <a:solidFill>
                  <a:srgbClr val="231F20"/>
                </a:solidFill>
                <a:latin typeface="Times New Roman" panose="02020603050405020304" pitchFamily="18" charset="0"/>
              </a:rPr>
              <a:t>E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lderly patients and patients with a history of GI bleeding or peptic ulcer disease are </a:t>
            </a:r>
            <a:r>
              <a:rPr lang="en-US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at greatest risk.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2)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These effects are most likely due to a </a:t>
            </a:r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decrease in the production and cytoprotective activity of prostaglandins,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as well as a direct chemical effect on gastric cells.</a:t>
            </a:r>
          </a:p>
          <a:p>
            <a:pPr marL="0" indent="0" algn="l">
              <a:buNone/>
            </a:pPr>
            <a:endParaRPr lang="en-GB" sz="2000" b="0" i="0" u="none" strike="noStrike" baseline="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GB" sz="2000" b="1" i="0" u="none" strike="noStrike" baseline="0" dirty="0">
                <a:solidFill>
                  <a:srgbClr val="231F20"/>
                </a:solidFill>
                <a:latin typeface="Arial" panose="020B0604020202020204" pitchFamily="34" charset="0"/>
              </a:rPr>
              <a:t>3) </a:t>
            </a:r>
            <a:r>
              <a:rPr lang="en-GB" sz="2000" b="0" i="0" u="none" strike="noStrike" baseline="0" dirty="0">
                <a:solidFill>
                  <a:srgbClr val="231F20"/>
                </a:solidFill>
                <a:latin typeface="Times New Roman" panose="02020603050405020304" pitchFamily="18" charset="0"/>
              </a:rPr>
              <a:t>Substitution of enteric-coated or timed-release preparations, or the use of nonacetylated salicylates, may decrease gastric irritation.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64661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1710</Words>
  <Application>Microsoft Office PowerPoint</Application>
  <PresentationFormat>Widescreen</PresentationFormat>
  <Paragraphs>158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SALICYLATES AND NON-STEROIDAL ANTI-INFLAMMATORY DRUGS (NSAIDs)</vt:lpstr>
      <vt:lpstr>Mechanism of action </vt:lpstr>
      <vt:lpstr>PowerPoint Presentation</vt:lpstr>
      <vt:lpstr>Mechanism of action</vt:lpstr>
      <vt:lpstr>Mechanism of action</vt:lpstr>
      <vt:lpstr>INDICATIONS</vt:lpstr>
      <vt:lpstr>INDICATIONS</vt:lpstr>
      <vt:lpstr>INDICATIONS</vt:lpstr>
      <vt:lpstr>ADVERSE EFFECTS</vt:lpstr>
      <vt:lpstr>ADVERSE EFFECTS</vt:lpstr>
      <vt:lpstr>ADVERSE EFFECTS</vt:lpstr>
      <vt:lpstr>ADVERSE EFFECTS</vt:lpstr>
      <vt:lpstr>ADVERSE EFFECTS</vt:lpstr>
      <vt:lpstr>DRUG INTERACTIONS</vt:lpstr>
      <vt:lpstr>DRUG INTERACTIONS</vt:lpstr>
      <vt:lpstr>DRUG INTERACTIONS</vt:lpstr>
      <vt:lpstr>NSAID classification</vt:lpstr>
      <vt:lpstr>NSAID classification</vt:lpstr>
      <vt:lpstr>PowerPoint Presentation</vt:lpstr>
      <vt:lpstr>Acetaminophen (paracetamol; N-acetyl-p-aminophenol)</vt:lpstr>
      <vt:lpstr>Acetaminophen (paracetamol; N-acetyl-p-aminophenol)</vt:lpstr>
      <vt:lpstr>Acetaminophen (paracetamol; N-acetyl-p-aminophenol)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Adolph Mensah Egbefome</dc:creator>
  <cp:lastModifiedBy>Adolph Mensah Egbefome</cp:lastModifiedBy>
  <cp:revision>16</cp:revision>
  <dcterms:created xsi:type="dcterms:W3CDTF">2021-04-02T11:13:36Z</dcterms:created>
  <dcterms:modified xsi:type="dcterms:W3CDTF">2021-04-08T12:31:01Z</dcterms:modified>
</cp:coreProperties>
</file>